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63"/>
  </p:notesMasterIdLst>
  <p:handoutMasterIdLst>
    <p:handoutMasterId r:id="rId164"/>
  </p:handoutMasterIdLst>
  <p:sldIdLst>
    <p:sldId id="256" r:id="rId2"/>
    <p:sldId id="803" r:id="rId3"/>
    <p:sldId id="1068" r:id="rId4"/>
    <p:sldId id="1197" r:id="rId5"/>
    <p:sldId id="1046" r:id="rId6"/>
    <p:sldId id="608" r:id="rId7"/>
    <p:sldId id="1026" r:id="rId8"/>
    <p:sldId id="1030" r:id="rId9"/>
    <p:sldId id="1027" r:id="rId10"/>
    <p:sldId id="1072" r:id="rId11"/>
    <p:sldId id="1073" r:id="rId12"/>
    <p:sldId id="1031" r:id="rId13"/>
    <p:sldId id="1048" r:id="rId14"/>
    <p:sldId id="1049" r:id="rId15"/>
    <p:sldId id="1074" r:id="rId16"/>
    <p:sldId id="1075" r:id="rId17"/>
    <p:sldId id="1076" r:id="rId18"/>
    <p:sldId id="1077" r:id="rId19"/>
    <p:sldId id="1078" r:id="rId20"/>
    <p:sldId id="1079" r:id="rId21"/>
    <p:sldId id="1080" r:id="rId22"/>
    <p:sldId id="1081" r:id="rId23"/>
    <p:sldId id="1082" r:id="rId24"/>
    <p:sldId id="1083" r:id="rId25"/>
    <p:sldId id="1084" r:id="rId26"/>
    <p:sldId id="1085" r:id="rId27"/>
    <p:sldId id="1086" r:id="rId28"/>
    <p:sldId id="1087" r:id="rId29"/>
    <p:sldId id="1088" r:id="rId30"/>
    <p:sldId id="1089" r:id="rId31"/>
    <p:sldId id="1090" r:id="rId32"/>
    <p:sldId id="1091" r:id="rId33"/>
    <p:sldId id="1092" r:id="rId34"/>
    <p:sldId id="1093" r:id="rId35"/>
    <p:sldId id="1094" r:id="rId36"/>
    <p:sldId id="1160" r:id="rId37"/>
    <p:sldId id="1095" r:id="rId38"/>
    <p:sldId id="1096" r:id="rId39"/>
    <p:sldId id="1097" r:id="rId40"/>
    <p:sldId id="1098" r:id="rId41"/>
    <p:sldId id="1099" r:id="rId42"/>
    <p:sldId id="1101" r:id="rId43"/>
    <p:sldId id="1102" r:id="rId44"/>
    <p:sldId id="1103" r:id="rId45"/>
    <p:sldId id="1104" r:id="rId46"/>
    <p:sldId id="1105" r:id="rId47"/>
    <p:sldId id="1106" r:id="rId48"/>
    <p:sldId id="1107" r:id="rId49"/>
    <p:sldId id="1109" r:id="rId50"/>
    <p:sldId id="1110" r:id="rId51"/>
    <p:sldId id="1111" r:id="rId52"/>
    <p:sldId id="1112" r:id="rId53"/>
    <p:sldId id="1113" r:id="rId54"/>
    <p:sldId id="1161" r:id="rId55"/>
    <p:sldId id="1108" r:id="rId56"/>
    <p:sldId id="1162" r:id="rId57"/>
    <p:sldId id="1166" r:id="rId58"/>
    <p:sldId id="1164" r:id="rId59"/>
    <p:sldId id="1165" r:id="rId60"/>
    <p:sldId id="1114" r:id="rId61"/>
    <p:sldId id="1115" r:id="rId62"/>
    <p:sldId id="1116" r:id="rId63"/>
    <p:sldId id="1117" r:id="rId64"/>
    <p:sldId id="1118" r:id="rId65"/>
    <p:sldId id="1119" r:id="rId66"/>
    <p:sldId id="1179" r:id="rId67"/>
    <p:sldId id="1180" r:id="rId68"/>
    <p:sldId id="1120" r:id="rId69"/>
    <p:sldId id="1122" r:id="rId70"/>
    <p:sldId id="1181" r:id="rId71"/>
    <p:sldId id="1198" r:id="rId72"/>
    <p:sldId id="1214" r:id="rId73"/>
    <p:sldId id="1200" r:id="rId74"/>
    <p:sldId id="1199" r:id="rId75"/>
    <p:sldId id="1201" r:id="rId76"/>
    <p:sldId id="949" r:id="rId77"/>
    <p:sldId id="950" r:id="rId78"/>
    <p:sldId id="1047" r:id="rId79"/>
    <p:sldId id="957" r:id="rId80"/>
    <p:sldId id="1129" r:id="rId81"/>
    <p:sldId id="1130" r:id="rId82"/>
    <p:sldId id="1132" r:id="rId83"/>
    <p:sldId id="1133" r:id="rId84"/>
    <p:sldId id="960" r:id="rId85"/>
    <p:sldId id="1131" r:id="rId86"/>
    <p:sldId id="1134" r:id="rId87"/>
    <p:sldId id="962" r:id="rId88"/>
    <p:sldId id="963" r:id="rId89"/>
    <p:sldId id="1013" r:id="rId90"/>
    <p:sldId id="1135" r:id="rId91"/>
    <p:sldId id="1136" r:id="rId92"/>
    <p:sldId id="1137" r:id="rId93"/>
    <p:sldId id="1182" r:id="rId94"/>
    <p:sldId id="1187" r:id="rId95"/>
    <p:sldId id="1138" r:id="rId96"/>
    <p:sldId id="1186" r:id="rId97"/>
    <p:sldId id="1183" r:id="rId98"/>
    <p:sldId id="1184" r:id="rId99"/>
    <p:sldId id="1185" r:id="rId100"/>
    <p:sldId id="1188" r:id="rId101"/>
    <p:sldId id="1139" r:id="rId102"/>
    <p:sldId id="1189" r:id="rId103"/>
    <p:sldId id="1190" r:id="rId104"/>
    <p:sldId id="1191" r:id="rId105"/>
    <p:sldId id="1202" r:id="rId106"/>
    <p:sldId id="1141" r:id="rId107"/>
    <p:sldId id="1192" r:id="rId108"/>
    <p:sldId id="1142" r:id="rId109"/>
    <p:sldId id="1143" r:id="rId110"/>
    <p:sldId id="1144" r:id="rId111"/>
    <p:sldId id="1145" r:id="rId112"/>
    <p:sldId id="1146" r:id="rId113"/>
    <p:sldId id="1147" r:id="rId114"/>
    <p:sldId id="1151" r:id="rId115"/>
    <p:sldId id="1152" r:id="rId116"/>
    <p:sldId id="1153" r:id="rId117"/>
    <p:sldId id="1154" r:id="rId118"/>
    <p:sldId id="1155" r:id="rId119"/>
    <p:sldId id="1167" r:id="rId120"/>
    <p:sldId id="1168" r:id="rId121"/>
    <p:sldId id="1169" r:id="rId122"/>
    <p:sldId id="1170" r:id="rId123"/>
    <p:sldId id="1171" r:id="rId124"/>
    <p:sldId id="1172" r:id="rId125"/>
    <p:sldId id="1173" r:id="rId126"/>
    <p:sldId id="1174" r:id="rId127"/>
    <p:sldId id="1175" r:id="rId128"/>
    <p:sldId id="1176" r:id="rId129"/>
    <p:sldId id="1177" r:id="rId130"/>
    <p:sldId id="940" r:id="rId131"/>
    <p:sldId id="1053" r:id="rId132"/>
    <p:sldId id="1051" r:id="rId133"/>
    <p:sldId id="1052" r:id="rId134"/>
    <p:sldId id="1203" r:id="rId135"/>
    <p:sldId id="1205" r:id="rId136"/>
    <p:sldId id="1207" r:id="rId137"/>
    <p:sldId id="1208" r:id="rId138"/>
    <p:sldId id="1209" r:id="rId139"/>
    <p:sldId id="1193" r:id="rId140"/>
    <p:sldId id="1194" r:id="rId141"/>
    <p:sldId id="1196" r:id="rId142"/>
    <p:sldId id="1054" r:id="rId143"/>
    <p:sldId id="1157" r:id="rId144"/>
    <p:sldId id="1210" r:id="rId145"/>
    <p:sldId id="1211" r:id="rId146"/>
    <p:sldId id="1212" r:id="rId147"/>
    <p:sldId id="1213" r:id="rId148"/>
    <p:sldId id="939" r:id="rId149"/>
    <p:sldId id="1055" r:id="rId150"/>
    <p:sldId id="1056" r:id="rId151"/>
    <p:sldId id="1195" r:id="rId152"/>
    <p:sldId id="1057" r:id="rId153"/>
    <p:sldId id="1058" r:id="rId154"/>
    <p:sldId id="1059" r:id="rId155"/>
    <p:sldId id="1061" r:id="rId156"/>
    <p:sldId id="1062" r:id="rId157"/>
    <p:sldId id="1063" r:id="rId158"/>
    <p:sldId id="1069" r:id="rId159"/>
    <p:sldId id="1070" r:id="rId160"/>
    <p:sldId id="1071" r:id="rId161"/>
    <p:sldId id="1067" r:id="rId162"/>
  </p:sldIdLst>
  <p:sldSz cx="9144000" cy="6858000" type="screen4x3"/>
  <p:notesSz cx="6811963" cy="9942513"/>
  <p:defaultTextStyle>
    <a:defPPr>
      <a:defRPr lang="pt-PT"/>
    </a:defPPr>
    <a:lvl1pPr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5pPr>
    <a:lvl6pPr marL="22860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6pPr>
    <a:lvl7pPr marL="27432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7pPr>
    <a:lvl8pPr marL="32004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8pPr>
    <a:lvl9pPr marL="36576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6C"/>
    <a:srgbClr val="FFFFCC"/>
    <a:srgbClr val="B7ECFF"/>
    <a:srgbClr val="BDFBC3"/>
    <a:srgbClr val="CCCC00"/>
    <a:srgbClr val="EDDDA1"/>
    <a:srgbClr val="BDBB5F"/>
    <a:srgbClr val="E5B9BD"/>
    <a:srgbClr val="CC301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10" autoAdjust="0"/>
    <p:restoredTop sz="93691" autoAdjust="0"/>
  </p:normalViewPr>
  <p:slideViewPr>
    <p:cSldViewPr>
      <p:cViewPr>
        <p:scale>
          <a:sx n="75" d="100"/>
          <a:sy n="75" d="100"/>
        </p:scale>
        <p:origin x="-678" y="-768"/>
      </p:cViewPr>
      <p:guideLst>
        <p:guide orient="horz" pos="3884"/>
        <p:guide pos="839"/>
      </p:guideLst>
    </p:cSldViewPr>
  </p:slideViewPr>
  <p:outlineViewPr>
    <p:cViewPr>
      <p:scale>
        <a:sx n="33" d="100"/>
        <a:sy n="33" d="100"/>
      </p:scale>
      <p:origin x="0" y="12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190" y="-90"/>
      </p:cViewPr>
      <p:guideLst>
        <p:guide orient="horz" pos="3132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536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536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786E3228-BDA5-4C88-B65C-28A18C301E9B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4418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6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4538"/>
            <a:ext cx="4970463" cy="3729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2377"/>
            <a:ext cx="5449570" cy="4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noProof="0" smtClean="0"/>
              <a:t>Click to edit Master text styles</a:t>
            </a:r>
          </a:p>
          <a:p>
            <a:pPr lvl="1"/>
            <a:r>
              <a:rPr lang="pt-PT" noProof="0" smtClean="0"/>
              <a:t>Second level</a:t>
            </a:r>
          </a:p>
          <a:p>
            <a:pPr lvl="2"/>
            <a:r>
              <a:rPr lang="pt-PT" noProof="0" smtClean="0"/>
              <a:t>Third level</a:t>
            </a:r>
          </a:p>
          <a:p>
            <a:pPr lvl="3"/>
            <a:r>
              <a:rPr lang="pt-PT" noProof="0" smtClean="0"/>
              <a:t>Fourth level</a:t>
            </a:r>
          </a:p>
          <a:p>
            <a:pPr lvl="4"/>
            <a:r>
              <a:rPr lang="pt-PT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6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5705EB50-1723-4F02-82E6-3547F8722922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36443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5EB50-1723-4F02-82E6-3547F8722922}" type="slidenum">
              <a:rPr lang="pt-PT" smtClean="0"/>
              <a:pPr>
                <a:defRPr/>
              </a:pPr>
              <a:t>0</a:t>
            </a:fld>
            <a:endParaRPr lang="pt-P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08BD25-CBF9-4615-A160-A69E56E69E3E}" type="slidenum">
              <a:rPr lang="pt-PT" smtClean="0"/>
              <a:pPr/>
              <a:t>1</a:t>
            </a:fld>
            <a:endParaRPr lang="pt-PT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08BD25-CBF9-4615-A160-A69E56E69E3E}" type="slidenum">
              <a:rPr lang="pt-PT" smtClean="0"/>
              <a:pPr/>
              <a:t>2</a:t>
            </a:fld>
            <a:endParaRPr lang="pt-PT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5EB50-1723-4F02-82E6-3547F8722922}" type="slidenum">
              <a:rPr lang="pt-PT" smtClean="0"/>
              <a:pPr>
                <a:defRPr/>
              </a:pPr>
              <a:t>21</a:t>
            </a:fld>
            <a:endParaRPr lang="pt-P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5EB50-1723-4F02-82E6-3547F8722922}" type="slidenum">
              <a:rPr lang="pt-PT" smtClean="0"/>
              <a:pPr>
                <a:defRPr/>
              </a:pPr>
              <a:t>86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4460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869950"/>
            <a:ext cx="4637087" cy="3478213"/>
          </a:xfrm>
          <a:ln cap="flat"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GB" altLang="en-GB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869950"/>
            <a:ext cx="4637087" cy="3478213"/>
          </a:xfrm>
          <a:ln cap="flat"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GB" alt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3"/>
          <p:cNvSpPr txBox="1">
            <a:spLocks noChangeArrowheads="1"/>
          </p:cNvSpPr>
          <p:nvPr userDrawn="1"/>
        </p:nvSpPr>
        <p:spPr bwMode="auto">
          <a:xfrm>
            <a:off x="8288132" y="6163979"/>
            <a:ext cx="855867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l"/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       /160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3779912" y="6164408"/>
            <a:ext cx="2808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1200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 com Aplicações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 userDrawn="1"/>
        </p:nvSpPr>
        <p:spPr bwMode="auto">
          <a:xfrm>
            <a:off x="6587911" y="6176009"/>
            <a:ext cx="1670517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Dezembro 2019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4"/>
          <p:cNvSpPr txBox="1">
            <a:spLocks noChangeArrowheads="1"/>
          </p:cNvSpPr>
          <p:nvPr userDrawn="1"/>
        </p:nvSpPr>
        <p:spPr bwMode="auto">
          <a:xfrm flipV="1">
            <a:off x="8027988" y="6215453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</p:spTree>
    <p:extLst>
      <p:ext uri="{BB962C8B-B14F-4D97-AF65-F5344CB8AC3E}">
        <p14:creationId xmlns:p14="http://schemas.microsoft.com/office/powerpoint/2010/main" val="175582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468313" y="765175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757238" y="765175"/>
            <a:ext cx="287337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spcBef>
                <a:spcPct val="0"/>
              </a:spcBef>
              <a:defRPr/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1116013" y="765175"/>
            <a:ext cx="865187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8" name="Rectangle 14"/>
          <p:cNvSpPr>
            <a:spLocks noChangeArrowheads="1"/>
          </p:cNvSpPr>
          <p:nvPr userDrawn="1"/>
        </p:nvSpPr>
        <p:spPr bwMode="auto">
          <a:xfrm>
            <a:off x="2052638" y="765175"/>
            <a:ext cx="576262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828675" y="909638"/>
            <a:ext cx="576263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17" descr="Logo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825" y="6237288"/>
            <a:ext cx="3635375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73.w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eurostat/web/products-statistical-working-papers/-/KS-TC-18-002" TargetMode="External"/><Relationship Id="rId2" Type="http://schemas.openxmlformats.org/officeDocument/2006/relationships/hyperlink" Target="https://github.com/jsollari/EUhackathon2017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13.bin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20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19.bin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6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7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9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6.w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32.bin"/><Relationship Id="rId18" Type="http://schemas.openxmlformats.org/officeDocument/2006/relationships/image" Target="../media/image48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45.wmf"/><Relationship Id="rId17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7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44.w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46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52.wmf"/><Relationship Id="rId4" Type="http://schemas.openxmlformats.org/officeDocument/2006/relationships/image" Target="../media/image49.wmf"/><Relationship Id="rId9" Type="http://schemas.openxmlformats.org/officeDocument/2006/relationships/oleObject" Target="../embeddings/oleObject38.bin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54.w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44"/>
          <p:cNvSpPr txBox="1">
            <a:spLocks noChangeArrowheads="1"/>
          </p:cNvSpPr>
          <p:nvPr/>
        </p:nvSpPr>
        <p:spPr bwMode="auto">
          <a:xfrm flipV="1">
            <a:off x="684213" y="2506662"/>
            <a:ext cx="50482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5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54" name="Rectangle 60"/>
          <p:cNvSpPr>
            <a:spLocks noChangeArrowheads="1"/>
          </p:cNvSpPr>
          <p:nvPr/>
        </p:nvSpPr>
        <p:spPr bwMode="auto">
          <a:xfrm>
            <a:off x="1116013" y="2564829"/>
            <a:ext cx="74168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PT" sz="3600" b="1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600" b="1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r>
              <a:rPr lang="pt-PT" sz="3600" b="1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600" b="1" dirty="0" smtClean="0">
                <a:solidFill>
                  <a:schemeClr val="bg2"/>
                </a:solidFill>
                <a:latin typeface="Humnst777 BT" pitchFamily="34" charset="0"/>
              </a:rPr>
              <a:t>com Aplicações</a:t>
            </a:r>
            <a:endParaRPr lang="pt-PT" sz="36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055" name="Picture 81" descr="Logo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404813"/>
            <a:ext cx="3168650" cy="115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2005013" y="5470550"/>
            <a:ext cx="6696075" cy="479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DMSI / ME</a:t>
            </a:r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2124075" y="5876950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2413000" y="5876950"/>
            <a:ext cx="287338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spcBef>
                <a:spcPct val="0"/>
              </a:spcBef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2771775" y="5876950"/>
            <a:ext cx="865188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3708400" y="5876950"/>
            <a:ext cx="576263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Text Box 45"/>
          <p:cNvSpPr txBox="1">
            <a:spLocks noChangeArrowheads="1"/>
          </p:cNvSpPr>
          <p:nvPr/>
        </p:nvSpPr>
        <p:spPr bwMode="auto">
          <a:xfrm>
            <a:off x="4284663" y="5805512"/>
            <a:ext cx="27352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  </a:t>
            </a:r>
            <a:r>
              <a:rPr lang="pt-PT" sz="1800" dirty="0" smtClean="0">
                <a:solidFill>
                  <a:srgbClr val="002060"/>
                </a:solidFill>
                <a:latin typeface="Humnst777 BT" pitchFamily="34" charset="0"/>
              </a:rPr>
              <a:t>Dezembro de 2019</a:t>
            </a:r>
            <a:endParaRPr lang="pt-PT" sz="1800" dirty="0">
              <a:solidFill>
                <a:srgbClr val="002060"/>
              </a:solidFill>
              <a:latin typeface="Humnst777 BT" pitchFamily="34" charset="0"/>
            </a:endParaRPr>
          </a:p>
        </p:txBody>
      </p:sp>
      <p:sp>
        <p:nvSpPr>
          <p:cNvPr id="2063" name="Rectangle 33"/>
          <p:cNvSpPr>
            <a:spLocks noChangeArrowheads="1"/>
          </p:cNvSpPr>
          <p:nvPr/>
        </p:nvSpPr>
        <p:spPr bwMode="auto">
          <a:xfrm>
            <a:off x="2484438" y="6021412"/>
            <a:ext cx="57626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44209" y="4077072"/>
            <a:ext cx="189507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pt-PT" sz="2000" dirty="0" smtClean="0">
                <a:solidFill>
                  <a:schemeClr val="bg1">
                    <a:lumMod val="50000"/>
                  </a:schemeClr>
                </a:solidFill>
                <a:latin typeface="Humnst777 BT"/>
              </a:rPr>
              <a:t>Pedro Campos</a:t>
            </a:r>
          </a:p>
          <a:p>
            <a:pPr algn="r">
              <a:spcBef>
                <a:spcPts val="600"/>
              </a:spcBef>
            </a:pPr>
            <a:r>
              <a:rPr lang="pt-PT" sz="2000" dirty="0" smtClean="0">
                <a:solidFill>
                  <a:schemeClr val="bg1">
                    <a:lumMod val="50000"/>
                  </a:schemeClr>
                </a:solidFill>
                <a:latin typeface="Humnst777 BT"/>
              </a:rPr>
              <a:t>João Lopes</a:t>
            </a:r>
            <a:endParaRPr lang="pt-PT" sz="2000" dirty="0">
              <a:solidFill>
                <a:schemeClr val="bg1">
                  <a:lumMod val="50000"/>
                </a:schemeClr>
              </a:solidFill>
              <a:latin typeface="Humnst777 B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generalização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359995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lazy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learner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previsões usam conjunto de treino;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eager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learner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previsões usam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generalizações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9" name="Cube 18"/>
          <p:cNvSpPr/>
          <p:nvPr/>
        </p:nvSpPr>
        <p:spPr bwMode="auto">
          <a:xfrm>
            <a:off x="5004088" y="4005104"/>
            <a:ext cx="360000" cy="360000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355976" y="2204864"/>
            <a:ext cx="2376264" cy="792088"/>
            <a:chOff x="2915816" y="3068960"/>
            <a:chExt cx="2376264" cy="792088"/>
          </a:xfrm>
        </p:grpSpPr>
        <p:sp>
          <p:nvSpPr>
            <p:cNvPr id="21" name="Can 20"/>
            <p:cNvSpPr/>
            <p:nvPr/>
          </p:nvSpPr>
          <p:spPr bwMode="auto">
            <a:xfrm>
              <a:off x="2915816" y="3212976"/>
              <a:ext cx="468000" cy="360040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8" name="Cube 17"/>
            <p:cNvSpPr/>
            <p:nvPr/>
          </p:nvSpPr>
          <p:spPr bwMode="auto">
            <a:xfrm>
              <a:off x="3779912" y="3068960"/>
              <a:ext cx="360000" cy="468000"/>
            </a:xfrm>
            <a:prstGeom prst="cube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5" name="Cube 14"/>
            <p:cNvSpPr/>
            <p:nvPr/>
          </p:nvSpPr>
          <p:spPr bwMode="auto">
            <a:xfrm>
              <a:off x="3347904" y="3284984"/>
              <a:ext cx="360000" cy="360000"/>
            </a:xfrm>
            <a:prstGeom prst="cub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7" name="Cube 16"/>
            <p:cNvSpPr/>
            <p:nvPr/>
          </p:nvSpPr>
          <p:spPr bwMode="auto">
            <a:xfrm>
              <a:off x="3095872" y="3501040"/>
              <a:ext cx="324000" cy="288000"/>
            </a:xfrm>
            <a:prstGeom prst="cube">
              <a:avLst/>
            </a:prstGeom>
            <a:solidFill>
              <a:schemeClr val="accent1">
                <a:lumMod val="9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22" name="Can 21"/>
            <p:cNvSpPr/>
            <p:nvPr/>
          </p:nvSpPr>
          <p:spPr bwMode="auto">
            <a:xfrm>
              <a:off x="4932040" y="3140968"/>
              <a:ext cx="360040" cy="360040"/>
            </a:xfrm>
            <a:prstGeom prst="can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23" name="Can 22"/>
            <p:cNvSpPr/>
            <p:nvPr/>
          </p:nvSpPr>
          <p:spPr bwMode="auto">
            <a:xfrm>
              <a:off x="4427984" y="3068960"/>
              <a:ext cx="360040" cy="468000"/>
            </a:xfrm>
            <a:prstGeom prst="can">
              <a:avLst/>
            </a:prstGeom>
            <a:solidFill>
              <a:schemeClr val="accent1">
                <a:lumMod val="2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24" name="Can 23"/>
            <p:cNvSpPr/>
            <p:nvPr/>
          </p:nvSpPr>
          <p:spPr bwMode="auto">
            <a:xfrm>
              <a:off x="3923928" y="3356992"/>
              <a:ext cx="360040" cy="252000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25" name="Can 24"/>
            <p:cNvSpPr/>
            <p:nvPr/>
          </p:nvSpPr>
          <p:spPr bwMode="auto">
            <a:xfrm>
              <a:off x="4824056" y="3284984"/>
              <a:ext cx="252000" cy="468000"/>
            </a:xfrm>
            <a:prstGeom prst="can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6" name="Cube 15"/>
            <p:cNvSpPr/>
            <p:nvPr/>
          </p:nvSpPr>
          <p:spPr bwMode="auto">
            <a:xfrm>
              <a:off x="4248016" y="3501048"/>
              <a:ext cx="468000" cy="360000"/>
            </a:xfrm>
            <a:prstGeom prst="cub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20" name="Can 19"/>
            <p:cNvSpPr/>
            <p:nvPr/>
          </p:nvSpPr>
          <p:spPr bwMode="auto">
            <a:xfrm>
              <a:off x="3707904" y="3429000"/>
              <a:ext cx="360040" cy="360040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PT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</p:grpSp>
      <p:sp>
        <p:nvSpPr>
          <p:cNvPr id="27" name="Can 26"/>
          <p:cNvSpPr/>
          <p:nvPr/>
        </p:nvSpPr>
        <p:spPr bwMode="auto">
          <a:xfrm>
            <a:off x="5940152" y="4005064"/>
            <a:ext cx="360040" cy="36004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5220072" y="3212976"/>
            <a:ext cx="0" cy="5400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6084168" y="3212976"/>
            <a:ext cx="0" cy="5400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 Box 13"/>
          <p:cNvSpPr txBox="1">
            <a:spLocks noChangeArrowheads="1"/>
          </p:cNvSpPr>
          <p:nvPr/>
        </p:nvSpPr>
        <p:spPr bwMode="auto">
          <a:xfrm>
            <a:off x="6804248" y="2549222"/>
            <a:ext cx="1944216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1600" dirty="0" smtClean="0">
                <a:solidFill>
                  <a:schemeClr val="accent2"/>
                </a:solidFill>
                <a:latin typeface="Humnst777 BT" pitchFamily="34" charset="0"/>
              </a:rPr>
              <a:t>Conjunto de Treino</a:t>
            </a:r>
          </a:p>
          <a:p>
            <a:pPr algn="just"/>
            <a:endParaRPr lang="pt-PT" sz="1600" dirty="0" smtClean="0">
              <a:solidFill>
                <a:schemeClr val="accent2"/>
              </a:solidFill>
              <a:latin typeface="Humnst777 BT" pitchFamily="34" charset="0"/>
            </a:endParaRPr>
          </a:p>
          <a:p>
            <a:pPr algn="just"/>
            <a:r>
              <a:rPr lang="pt-PT" sz="1600" dirty="0" smtClean="0">
                <a:solidFill>
                  <a:schemeClr val="accent2"/>
                </a:solidFill>
                <a:latin typeface="Humnst777 BT" pitchFamily="34" charset="0"/>
              </a:rPr>
              <a:t>Generalização</a:t>
            </a:r>
          </a:p>
          <a:p>
            <a:pPr algn="just"/>
            <a:endParaRPr lang="pt-PT" sz="1600" dirty="0" smtClean="0">
              <a:solidFill>
                <a:schemeClr val="accent2"/>
              </a:solidFill>
              <a:latin typeface="Humnst777 BT" pitchFamily="34" charset="0"/>
            </a:endParaRPr>
          </a:p>
          <a:p>
            <a:pPr algn="just"/>
            <a:r>
              <a:rPr lang="pt-PT" sz="1600" dirty="0" smtClean="0">
                <a:solidFill>
                  <a:schemeClr val="accent2"/>
                </a:solidFill>
                <a:latin typeface="Humnst777 BT" pitchFamily="34" charset="0"/>
              </a:rPr>
              <a:t>Modelo</a:t>
            </a:r>
          </a:p>
        </p:txBody>
      </p:sp>
      <p:sp>
        <p:nvSpPr>
          <p:cNvPr id="2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95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4260" name="Picture 4" descr="C:\Users\joao.lopes\Documents\Projects\2019\2019.08.13_formacao_DAA2019\images\svm_7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16832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99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000" y="5877272"/>
            <a:ext cx="813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solidFill>
                  <a:schemeClr val="tx1"/>
                </a:solidFill>
              </a:rPr>
              <a:t>*https://</a:t>
            </a:r>
            <a:r>
              <a:rPr lang="pt-PT" sz="1400" dirty="0" smtClean="0">
                <a:solidFill>
                  <a:schemeClr val="tx1"/>
                </a:solidFill>
              </a:rPr>
              <a:t>www.datacamp.com/community/tutorials/support-vector-machines-r (acedido em 04-12-2019)</a:t>
            </a:r>
            <a:endParaRPr lang="en-US" sz="1400" dirty="0"/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Non-linear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Classifier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98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53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Linear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SVM </a:t>
            </a:r>
            <a:r>
              <a:rPr lang="en-GB" sz="2800" i="1" dirty="0" smtClean="0">
                <a:solidFill>
                  <a:schemeClr val="bg2"/>
                </a:solidFill>
                <a:latin typeface="Humnst777 BT" pitchFamily="34" charset="0"/>
              </a:rPr>
              <a:t>Regression</a:t>
            </a:r>
            <a:endParaRPr lang="en-GB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82831" y="5733256"/>
            <a:ext cx="48133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Figura 3.33 de Torga L. “Data 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Minig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with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R”  (2017)</a:t>
            </a:r>
            <a:endParaRPr lang="en-US" sz="1600" dirty="0">
              <a:latin typeface="Humnst777 BT"/>
            </a:endParaRPr>
          </a:p>
        </p:txBody>
      </p:sp>
      <p:pic>
        <p:nvPicPr>
          <p:cNvPr id="21565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2894" y="2484090"/>
            <a:ext cx="550545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Arrow Connector 21"/>
          <p:cNvCxnSpPr/>
          <p:nvPr/>
        </p:nvCxnSpPr>
        <p:spPr bwMode="auto">
          <a:xfrm>
            <a:off x="1479127" y="4356298"/>
            <a:ext cx="2277864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Rectangle 23"/>
          <p:cNvSpPr/>
          <p:nvPr/>
        </p:nvSpPr>
        <p:spPr>
          <a:xfrm>
            <a:off x="532643" y="4170566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envelope</a:t>
            </a:r>
            <a:endParaRPr lang="en-US" sz="1600" dirty="0">
              <a:latin typeface="Humnst777 BT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 flipH="1" flipV="1">
            <a:off x="6516216" y="3996258"/>
            <a:ext cx="144016" cy="720080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Rectangle 30"/>
          <p:cNvSpPr/>
          <p:nvPr/>
        </p:nvSpPr>
        <p:spPr>
          <a:xfrm>
            <a:off x="6314249" y="4725144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rgbClr val="C00000"/>
                </a:solidFill>
                <a:latin typeface="Humnst777 BT"/>
              </a:rPr>
              <a:t>Erro = 0</a:t>
            </a:r>
            <a:endParaRPr lang="en-US" sz="1600" dirty="0">
              <a:solidFill>
                <a:srgbClr val="C00000"/>
              </a:solidFill>
              <a:latin typeface="Humnst777 B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99481" y="2946430"/>
            <a:ext cx="18549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pt-PT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t-PT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pt-PT" sz="16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pt-PT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pt-PT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pt-PT" sz="1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pt-PT" sz="16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pt-PT" sz="1600" dirty="0" smtClean="0">
                <a:solidFill>
                  <a:srgbClr val="C00000"/>
                </a:solidFill>
                <a:latin typeface="Humnst777 BT"/>
              </a:rPr>
              <a:t> + Erro</a:t>
            </a:r>
            <a:endParaRPr lang="en-US" sz="1600" dirty="0">
              <a:solidFill>
                <a:srgbClr val="C00000"/>
              </a:solidFill>
              <a:latin typeface="Humnst777 BT"/>
            </a:endParaRPr>
          </a:p>
        </p:txBody>
      </p:sp>
      <p:cxnSp>
        <p:nvCxnSpPr>
          <p:cNvPr id="33" name="Straight Arrow Connector 32"/>
          <p:cNvCxnSpPr/>
          <p:nvPr/>
        </p:nvCxnSpPr>
        <p:spPr bwMode="auto">
          <a:xfrm flipH="1">
            <a:off x="5796136" y="2492896"/>
            <a:ext cx="288032" cy="648072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Rectangle 35"/>
          <p:cNvSpPr/>
          <p:nvPr/>
        </p:nvSpPr>
        <p:spPr>
          <a:xfrm>
            <a:off x="5940152" y="2132856"/>
            <a:ext cx="9797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rgbClr val="C00000"/>
                </a:solidFill>
                <a:latin typeface="Humnst777 BT"/>
              </a:rPr>
              <a:t>Erro != 0</a:t>
            </a:r>
            <a:endParaRPr lang="en-US" sz="1600" dirty="0">
              <a:solidFill>
                <a:srgbClr val="C00000"/>
              </a:solidFill>
              <a:latin typeface="Humnst777 BT"/>
            </a:endParaRPr>
          </a:p>
        </p:txBody>
      </p:sp>
      <p:cxnSp>
        <p:nvCxnSpPr>
          <p:cNvPr id="37" name="Straight Arrow Connector 36"/>
          <p:cNvCxnSpPr/>
          <p:nvPr/>
        </p:nvCxnSpPr>
        <p:spPr bwMode="auto">
          <a:xfrm>
            <a:off x="6804248" y="2492968"/>
            <a:ext cx="288032" cy="648000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3756991" y="3573016"/>
            <a:ext cx="180000" cy="1800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283968" y="4918247"/>
            <a:ext cx="180000" cy="1800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4441047" y="4716338"/>
            <a:ext cx="94440" cy="198706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1979712" y="4815691"/>
            <a:ext cx="2461335" cy="0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Rectangle 29"/>
          <p:cNvSpPr/>
          <p:nvPr/>
        </p:nvSpPr>
        <p:spPr>
          <a:xfrm>
            <a:off x="1479127" y="4646414"/>
            <a:ext cx="5725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rgbClr val="C00000"/>
                </a:solidFill>
                <a:latin typeface="Humnst777 BT"/>
              </a:rPr>
              <a:t>Erro</a:t>
            </a:r>
            <a:endParaRPr lang="en-US" sz="1600" dirty="0">
              <a:solidFill>
                <a:srgbClr val="C00000"/>
              </a:solidFill>
              <a:latin typeface="Humnst777 BT"/>
            </a:endParaRPr>
          </a:p>
        </p:txBody>
      </p:sp>
      <p:cxnSp>
        <p:nvCxnSpPr>
          <p:cNvPr id="34" name="Straight Arrow Connector 33"/>
          <p:cNvCxnSpPr/>
          <p:nvPr/>
        </p:nvCxnSpPr>
        <p:spPr bwMode="auto">
          <a:xfrm>
            <a:off x="1979712" y="3663016"/>
            <a:ext cx="1697803" cy="0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Rectangle 34"/>
          <p:cNvSpPr/>
          <p:nvPr/>
        </p:nvSpPr>
        <p:spPr>
          <a:xfrm>
            <a:off x="1479127" y="3450486"/>
            <a:ext cx="5725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rgbClr val="C00000"/>
                </a:solidFill>
                <a:latin typeface="Humnst777 BT"/>
              </a:rPr>
              <a:t>Erro</a:t>
            </a:r>
            <a:endParaRPr lang="en-US" sz="1600" dirty="0">
              <a:solidFill>
                <a:srgbClr val="C00000"/>
              </a:solidFill>
              <a:latin typeface="Humnst777 BT"/>
            </a:endParaRP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0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5282" name="Picture 2" descr="C:\Users\joao.lopes\Documents\Projects\2019\2019.08.13_formacao_DAA2019\images\svm_7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791" y="1916832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Linear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Regressor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000" y="5877272"/>
            <a:ext cx="813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solidFill>
                  <a:schemeClr val="tx1"/>
                </a:solidFill>
              </a:rPr>
              <a:t>*https://</a:t>
            </a:r>
            <a:r>
              <a:rPr lang="pt-PT" sz="1400" dirty="0" smtClean="0">
                <a:solidFill>
                  <a:schemeClr val="tx1"/>
                </a:solidFill>
              </a:rPr>
              <a:t>www.datacamp.com/community/tutorials/support-vector-machines-r (acedido em 04-12-2019)</a:t>
            </a:r>
            <a:endParaRPr lang="en-US" sz="1400" dirty="0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66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6306" name="Picture 2" descr="C:\Users\joao.lopes\Documents\Projects\2019\2019.08.13_formacao_DAA2019\images\svm_8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16832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000" y="5877272"/>
            <a:ext cx="813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solidFill>
                  <a:schemeClr val="tx1"/>
                </a:solidFill>
              </a:rPr>
              <a:t>*https://</a:t>
            </a:r>
            <a:r>
              <a:rPr lang="pt-PT" sz="1400" dirty="0" smtClean="0">
                <a:solidFill>
                  <a:schemeClr val="tx1"/>
                </a:solidFill>
              </a:rPr>
              <a:t>www.datacamp.com/community/tutorials/support-vector-machines-r (acedido em 04-12-2019)</a:t>
            </a:r>
            <a:endParaRPr lang="en-US" sz="1400" dirty="0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6876382" y="2160000"/>
            <a:ext cx="1943768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b="1" dirty="0" smtClean="0">
                <a:solidFill>
                  <a:schemeClr val="accent2"/>
                </a:solidFill>
                <a:latin typeface="Humnst777 BT" pitchFamily="34" charset="0"/>
              </a:rPr>
              <a:t>Linear SVM</a:t>
            </a:r>
          </a:p>
          <a:p>
            <a:pPr algn="just"/>
            <a:r>
              <a:rPr lang="el-GR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pt-PT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</a:t>
            </a:r>
            <a:endParaRPr lang="pt-PT" sz="2000" baseline="-25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Linear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Regressor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15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7330" name="Picture 2" descr="C:\Users\joao.lopes\Documents\Projects\2019\2019.08.13_formacao_DAA2019\images\svm_9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16832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000" y="5877272"/>
            <a:ext cx="813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solidFill>
                  <a:schemeClr val="tx1"/>
                </a:solidFill>
              </a:rPr>
              <a:t>*https://</a:t>
            </a:r>
            <a:r>
              <a:rPr lang="pt-PT" sz="1400" dirty="0" smtClean="0">
                <a:solidFill>
                  <a:schemeClr val="tx1"/>
                </a:solidFill>
              </a:rPr>
              <a:t>www.datacamp.com/community/tutorials/support-vector-machines-r (acedido em 04-12-2019)</a:t>
            </a:r>
            <a:endParaRPr lang="en-US" sz="1400" dirty="0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6876382" y="2160000"/>
            <a:ext cx="1943768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b="1" dirty="0" smtClean="0">
                <a:solidFill>
                  <a:schemeClr val="accent2"/>
                </a:solidFill>
                <a:latin typeface="Humnst777 BT" pitchFamily="34" charset="0"/>
              </a:rPr>
              <a:t>Linear SVM</a:t>
            </a:r>
          </a:p>
          <a:p>
            <a:pPr algn="just"/>
            <a:r>
              <a:rPr lang="el-GR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pt-PT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</a:t>
            </a:r>
          </a:p>
          <a:p>
            <a:pPr algn="just"/>
            <a:endParaRPr lang="pt-PT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PT" sz="2000" b="1" dirty="0" err="1" smtClean="0">
                <a:solidFill>
                  <a:srgbClr val="FF0000"/>
                </a:solidFill>
                <a:latin typeface="Humnst777 BT" pitchFamily="34" charset="0"/>
              </a:rPr>
              <a:t>Least-Squares</a:t>
            </a:r>
            <a:endParaRPr lang="pt-PT" sz="2000" b="1" dirty="0" smtClean="0">
              <a:solidFill>
                <a:srgbClr val="FF0000"/>
              </a:solidFill>
              <a:latin typeface="Humnst777 BT" pitchFamily="34" charset="0"/>
            </a:endParaRPr>
          </a:p>
          <a:p>
            <a:pPr algn="just"/>
            <a:endParaRPr lang="pt-PT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Linear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Regressor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06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Variável-alvo categórica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e.g.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C-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classification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onde o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 o custo da classificação errada (soft-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margin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Variável-alvo contínua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e.g. </a:t>
            </a:r>
            <a:r>
              <a:rPr lang="el-GR" sz="2000" i="1" dirty="0" smtClean="0">
                <a:solidFill>
                  <a:schemeClr val="tx1"/>
                </a:solidFill>
                <a:latin typeface="Calibri"/>
              </a:rPr>
              <a:t>ε</a:t>
            </a:r>
            <a:r>
              <a:rPr lang="pt-PT" sz="2000" i="1" dirty="0" smtClean="0">
                <a:solidFill>
                  <a:schemeClr val="tx1"/>
                </a:solidFill>
                <a:latin typeface="Humanst521 BT"/>
              </a:rPr>
              <a:t>-</a:t>
            </a:r>
            <a:r>
              <a:rPr lang="pt-PT" sz="2000" i="1" dirty="0" err="1" smtClean="0">
                <a:solidFill>
                  <a:schemeClr val="tx1"/>
                </a:solidFill>
                <a:latin typeface="Humanst521 BT"/>
              </a:rPr>
              <a:t>regression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onde </a:t>
            </a:r>
            <a:r>
              <a:rPr lang="el-GR" sz="2000" i="1" dirty="0" smtClean="0">
                <a:solidFill>
                  <a:schemeClr val="tx1"/>
                </a:solidFill>
                <a:latin typeface="Calibri"/>
              </a:rPr>
              <a:t>ε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é o tamanho do “envelope” que define a “linha de regressão”.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97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Grande capacidade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Ajusta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modelos complexos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aos dados sem necessidade da sua discriminação prévia;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Tipicamente não tem problemas de convergência local, garantindo a procura pelo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máximo global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Os parâmetros ajustados dos modelos não-lineares são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difícil interpretação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blackbox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Falta de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objectividade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na escolha dos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parâmetros da função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kernell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11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320" y="2008659"/>
            <a:ext cx="82081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1.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Considere os seguintes pontos: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994354"/>
              </p:ext>
            </p:extLst>
          </p:nvPr>
        </p:nvGraphicFramePr>
        <p:xfrm>
          <a:off x="899592" y="2561312"/>
          <a:ext cx="25202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093"/>
                <a:gridCol w="840093"/>
                <a:gridCol w="8400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US" sz="20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●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●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●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●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39552" y="4797152"/>
            <a:ext cx="8208144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1.1.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Qual é o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hiperplano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paralelo ao eixo do </a:t>
            </a:r>
            <a:r>
              <a:rPr lang="pt-PT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com a maior margem?</a:t>
            </a:r>
          </a:p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1.2.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Este será o melhor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hiperplano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?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228035"/>
              </p:ext>
            </p:extLst>
          </p:nvPr>
        </p:nvGraphicFramePr>
        <p:xfrm>
          <a:off x="3923928" y="2561312"/>
          <a:ext cx="25202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093"/>
                <a:gridCol w="840093"/>
                <a:gridCol w="8400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US" sz="20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■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■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■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■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47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1186" name="Picture 2" descr="C:\Users\joao.lopes\Documents\Projects\2019\2019.08.13_formacao_DAA2019\images\rapidminer_8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52968"/>
            <a:ext cx="7077456" cy="42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49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"e1071"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"../data/golf.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"../data/golf-testset.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Recoding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dummy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variables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tmp1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model.matrix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(~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"Outlook"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tmp2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model.matrix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(~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 -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colnames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paste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"Outlook"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levels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"Outlook"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"_"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colnames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paste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levels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"_"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cbind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tmp1,tmp2,trainset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Humidity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"Play"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)])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factor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tmp1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model.matrix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(~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"Outlook"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tmp2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model.matrix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(~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35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02" name="Picture 2" descr="C:\Users\joao.lopes\Documents\Projects\2019\2019.08.13_formacao_DAA2019\images\concept_1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2197968"/>
            <a:ext cx="8229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precisão e exactidão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2" name="Text Box 13"/>
          <p:cNvSpPr txBox="1">
            <a:spLocks noChangeArrowheads="1"/>
          </p:cNvSpPr>
          <p:nvPr/>
        </p:nvSpPr>
        <p:spPr bwMode="auto">
          <a:xfrm>
            <a:off x="537016" y="4923745"/>
            <a:ext cx="8067233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Os conceitos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precisão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exactidão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não são antagónicos;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Mas é comum que para obter uma maior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precisão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se tenha que “sacrificar” a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exactidão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(e.g. k-NN, Árvores de decisão).</a:t>
            </a:r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6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630536"/>
            <a:ext cx="8064000" cy="44627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colnames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paste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"Outlook"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levels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"Outlook"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"_"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colnames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paste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levels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Wind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"_"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cbind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tmp1,tmp2,testset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Humidity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"Play"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)])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Perform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SVM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set.seed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12345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svm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Play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.,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design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#training se</a:t>
            </a:r>
            <a:r>
              <a:rPr lang="pt-PT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scale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scaling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stored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testing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"C-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classification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#SVM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algorithm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kernel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"radial"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kernel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type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gamma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1.0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kernel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gamma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cost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1.0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#C-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constant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cost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tolerance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0.001)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convergence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epsilon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11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628800"/>
            <a:ext cx="8064000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testing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set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Confusion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Matrix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"Play"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)]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#Error rate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*(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dia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)))/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38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Computação Natural 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5126" name="Text Box 376"/>
          <p:cNvSpPr txBox="1">
            <a:spLocks noChangeArrowheads="1"/>
          </p:cNvSpPr>
          <p:nvPr/>
        </p:nvSpPr>
        <p:spPr bwMode="auto">
          <a:xfrm>
            <a:off x="540000" y="2160000"/>
            <a:ext cx="8064000" cy="324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</a:rPr>
              <a:t> Algoritmos que se inspiram em processos que ocorrem na </a:t>
            </a:r>
            <a:r>
              <a:rPr lang="pt-PT" sz="2000" dirty="0" smtClean="0">
                <a:solidFill>
                  <a:schemeClr val="accent2"/>
                </a:solidFill>
              </a:rPr>
              <a:t>Natureza</a:t>
            </a:r>
            <a:r>
              <a:rPr lang="pt-PT" sz="2000" dirty="0" smtClean="0">
                <a:solidFill>
                  <a:schemeClr val="tx1"/>
                </a:solidFill>
              </a:rPr>
              <a:t>;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Usados quando 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métodos matemáticos tradicionais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não podem ser usados ou são demasiado “dispendiosos”;</a:t>
            </a:r>
            <a:endParaRPr lang="pt-PT" sz="2000" dirty="0" smtClean="0">
              <a:solidFill>
                <a:schemeClr val="tx1"/>
              </a:solidFill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</a:rPr>
              <a:t> Algoritmos desenvolvidos para </a:t>
            </a:r>
            <a:r>
              <a:rPr lang="pt-PT" sz="2000" dirty="0" smtClean="0">
                <a:solidFill>
                  <a:schemeClr val="accent2"/>
                </a:solidFill>
              </a:rPr>
              <a:t>procura e otimização</a:t>
            </a:r>
            <a:r>
              <a:rPr lang="pt-PT" sz="2000" dirty="0" smtClean="0">
                <a:solidFill>
                  <a:schemeClr val="tx1"/>
                </a:solidFill>
              </a:rPr>
              <a:t> (i.e.  seleção do melhor elemento de um conjunto);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</a:rPr>
              <a:t> São normalmente constituídos por </a:t>
            </a:r>
            <a:r>
              <a:rPr lang="pt-PT" sz="2000" dirty="0" smtClean="0">
                <a:solidFill>
                  <a:schemeClr val="accent2"/>
                </a:solidFill>
              </a:rPr>
              <a:t>heurísticas de procura </a:t>
            </a:r>
            <a:r>
              <a:rPr lang="pt-PT" sz="2000" dirty="0" smtClean="0">
                <a:solidFill>
                  <a:schemeClr val="tx1"/>
                </a:solidFill>
              </a:rPr>
              <a:t>acopladas a funções de custo (</a:t>
            </a:r>
            <a:r>
              <a:rPr lang="pt-PT" sz="2000" dirty="0" smtClean="0">
                <a:solidFill>
                  <a:schemeClr val="accent2"/>
                </a:solidFill>
              </a:rPr>
              <a:t>minimização</a:t>
            </a:r>
            <a:r>
              <a:rPr lang="pt-PT" sz="2000" dirty="0" smtClean="0">
                <a:solidFill>
                  <a:schemeClr val="tx1"/>
                </a:solidFill>
              </a:rPr>
              <a:t>) ou de </a:t>
            </a:r>
            <a:r>
              <a:rPr lang="pt-PT" sz="2000" i="1" dirty="0" smtClean="0">
                <a:solidFill>
                  <a:schemeClr val="tx1"/>
                </a:solidFill>
              </a:rPr>
              <a:t>fitness</a:t>
            </a:r>
            <a:r>
              <a:rPr lang="pt-PT" sz="2000" dirty="0" smtClean="0">
                <a:solidFill>
                  <a:schemeClr val="tx1"/>
                </a:solidFill>
              </a:rPr>
              <a:t> (</a:t>
            </a:r>
            <a:r>
              <a:rPr lang="pt-PT" sz="2000" dirty="0" smtClean="0">
                <a:solidFill>
                  <a:schemeClr val="accent2"/>
                </a:solidFill>
              </a:rPr>
              <a:t>maximização</a:t>
            </a:r>
            <a:r>
              <a:rPr lang="pt-PT" sz="2000" dirty="0" smtClean="0">
                <a:solidFill>
                  <a:schemeClr val="tx1"/>
                </a:solidFill>
              </a:rPr>
              <a:t>);</a:t>
            </a:r>
          </a:p>
          <a:p>
            <a:pPr algn="just">
              <a:spcBef>
                <a:spcPts val="600"/>
              </a:spcBef>
            </a:pPr>
            <a:endParaRPr lang="pt-PT" sz="2000" dirty="0" smtClean="0">
              <a:solidFill>
                <a:schemeClr val="tx1"/>
              </a:solidFill>
            </a:endParaRP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e.g. </a:t>
            </a:r>
            <a:r>
              <a:rPr lang="pt-PT" sz="2000" dirty="0">
                <a:solidFill>
                  <a:schemeClr val="accent2"/>
                </a:solidFill>
                <a:latin typeface="Humnst777 BT" pitchFamily="34" charset="0"/>
              </a:rPr>
              <a:t>inteligência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enxames</a:t>
            </a:r>
            <a:r>
              <a:rPr lang="pt-PT" sz="2000" dirty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e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accent2"/>
                </a:solidFill>
                <a:latin typeface="Humnst777 BT" pitchFamily="34" charset="0"/>
              </a:rPr>
              <a:t>computação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evolutiva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  <a:endParaRPr lang="pt-PT" sz="2000" b="1" dirty="0" smtClean="0">
              <a:solidFill>
                <a:schemeClr val="tx1"/>
              </a:solidFill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48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</a:p>
        </p:txBody>
      </p:sp>
      <p:sp>
        <p:nvSpPr>
          <p:cNvPr id="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4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539948" y="2160612"/>
            <a:ext cx="8064500" cy="4076700"/>
          </a:xfrm>
          <a:prstGeom prst="rect">
            <a:avLst/>
          </a:prstGeom>
          <a:noFill/>
        </p:spPr>
        <p:txBody>
          <a:bodyPr/>
          <a:lstStyle/>
          <a:p>
            <a:pPr marL="0" indent="0">
              <a:buNone/>
            </a:pPr>
            <a:r>
              <a:rPr lang="pt-PT" altLang="en-GB" sz="2000" b="1" dirty="0" smtClean="0">
                <a:latin typeface="Humanst521 BT"/>
              </a:rPr>
              <a:t>Inteligência de Enxames (e.g. </a:t>
            </a:r>
            <a:r>
              <a:rPr lang="pt-PT" altLang="en-GB" sz="2000" b="1" i="1" dirty="0" err="1" smtClean="0">
                <a:latin typeface="Humanst521 BT"/>
              </a:rPr>
              <a:t>Particle</a:t>
            </a:r>
            <a:r>
              <a:rPr lang="pt-PT" altLang="en-GB" sz="2000" b="1" i="1" dirty="0" smtClean="0">
                <a:latin typeface="Humanst521 BT"/>
              </a:rPr>
              <a:t> </a:t>
            </a:r>
            <a:r>
              <a:rPr lang="pt-PT" altLang="en-GB" sz="2000" b="1" i="1" dirty="0" err="1" smtClean="0">
                <a:latin typeface="Humanst521 BT"/>
              </a:rPr>
              <a:t>Swarm</a:t>
            </a:r>
            <a:r>
              <a:rPr lang="pt-PT" altLang="en-GB" sz="2000" b="1" i="1" dirty="0" smtClean="0">
                <a:latin typeface="Humanst521 BT"/>
              </a:rPr>
              <a:t> </a:t>
            </a:r>
            <a:r>
              <a:rPr lang="pt-PT" altLang="en-GB" sz="2000" b="1" i="1" dirty="0" err="1" smtClean="0">
                <a:latin typeface="Humanst521 BT"/>
              </a:rPr>
              <a:t>Optimization</a:t>
            </a:r>
            <a:r>
              <a:rPr lang="pt-PT" altLang="en-GB" sz="2000" b="1" i="1" dirty="0" smtClean="0">
                <a:latin typeface="Humanst521 BT"/>
              </a:rPr>
              <a:t>)</a:t>
            </a:r>
          </a:p>
          <a:p>
            <a:pPr marL="0" indent="0">
              <a:buNone/>
            </a:pPr>
            <a:r>
              <a:rPr lang="pt-PT" altLang="en-GB" sz="2000" dirty="0" smtClean="0">
                <a:latin typeface="Humanst521 BT"/>
              </a:rPr>
              <a:t>Baseada na 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inteligência </a:t>
            </a:r>
            <a:r>
              <a:rPr lang="pt-PT" altLang="en-GB" sz="2000" dirty="0" err="1" smtClean="0">
                <a:solidFill>
                  <a:schemeClr val="accent2"/>
                </a:solidFill>
                <a:latin typeface="Humanst521 BT"/>
              </a:rPr>
              <a:t>colectiva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 </a:t>
            </a:r>
            <a:r>
              <a:rPr lang="pt-PT" altLang="en-GB" sz="2000" dirty="0" smtClean="0">
                <a:latin typeface="Humanst521 BT"/>
              </a:rPr>
              <a:t>de uma 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população de agentes</a:t>
            </a:r>
            <a:r>
              <a:rPr lang="pt-PT" altLang="en-GB" sz="2000" dirty="0" smtClean="0">
                <a:latin typeface="Humanst521 BT"/>
              </a:rPr>
              <a:t> que interagem a nível local. Os agentes são caracterizados pela sua 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posição</a:t>
            </a:r>
            <a:r>
              <a:rPr lang="pt-PT" altLang="en-GB" sz="2000" dirty="0" smtClean="0">
                <a:latin typeface="Humanst521 BT"/>
              </a:rPr>
              <a:t> e 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velocidade</a:t>
            </a:r>
            <a:r>
              <a:rPr lang="pt-PT" altLang="en-GB" sz="2000" dirty="0" smtClean="0">
                <a:latin typeface="Humanst521 BT"/>
              </a:rPr>
              <a:t>, e são influenciados pelo 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seu conhecimento </a:t>
            </a:r>
            <a:r>
              <a:rPr lang="pt-PT" altLang="en-GB" sz="2000" dirty="0" smtClean="0">
                <a:latin typeface="Humanst521 BT"/>
              </a:rPr>
              <a:t>e pelo conhecimento da sua </a:t>
            </a:r>
            <a:r>
              <a:rPr lang="pt-PT" altLang="en-GB" sz="2000" dirty="0" smtClean="0">
                <a:solidFill>
                  <a:schemeClr val="accent2"/>
                </a:solidFill>
                <a:latin typeface="Humanst521 BT"/>
              </a:rPr>
              <a:t>vizinhança</a:t>
            </a:r>
            <a:r>
              <a:rPr lang="pt-PT" altLang="en-GB" sz="2000" dirty="0" smtClean="0">
                <a:latin typeface="Humanst521 BT"/>
              </a:rPr>
              <a:t>.</a:t>
            </a:r>
          </a:p>
          <a:p>
            <a:pPr marL="0" indent="0">
              <a:buNone/>
            </a:pPr>
            <a:endParaRPr lang="pt-PT" altLang="en-GB" sz="2000" dirty="0">
              <a:latin typeface="Humanst521 BT"/>
            </a:endParaRPr>
          </a:p>
          <a:p>
            <a:pPr marL="0" indent="0">
              <a:buNone/>
            </a:pPr>
            <a:r>
              <a:rPr lang="pt-PT" altLang="en-GB" sz="2000" b="1" dirty="0">
                <a:latin typeface="Humanst521 BT"/>
              </a:rPr>
              <a:t>Computação Evolutiva (e.g. Algoritmos Genéticos)</a:t>
            </a:r>
          </a:p>
          <a:p>
            <a:pPr marL="0" indent="0">
              <a:buNone/>
            </a:pPr>
            <a:r>
              <a:rPr lang="pt-PT" altLang="en-GB" sz="2000" dirty="0">
                <a:latin typeface="Humanst521 BT"/>
              </a:rPr>
              <a:t>Baseada na evolução natural dos </a:t>
            </a:r>
            <a:r>
              <a:rPr lang="pt-PT" altLang="en-GB" sz="2000" dirty="0">
                <a:solidFill>
                  <a:schemeClr val="accent2"/>
                </a:solidFill>
                <a:latin typeface="Humanst521 BT"/>
              </a:rPr>
              <a:t>sistemas biológicos</a:t>
            </a:r>
            <a:r>
              <a:rPr lang="pt-PT" altLang="en-GB" sz="2000" dirty="0">
                <a:latin typeface="Humanst521 BT"/>
              </a:rPr>
              <a:t>, em que uma </a:t>
            </a:r>
            <a:r>
              <a:rPr lang="pt-PT" altLang="en-GB" sz="2000" dirty="0">
                <a:solidFill>
                  <a:schemeClr val="accent2"/>
                </a:solidFill>
                <a:latin typeface="Humanst521 BT"/>
              </a:rPr>
              <a:t>população de agentes</a:t>
            </a:r>
            <a:r>
              <a:rPr lang="pt-PT" altLang="en-GB" sz="2000" dirty="0">
                <a:latin typeface="Humanst521 BT"/>
              </a:rPr>
              <a:t> em evolução (</a:t>
            </a:r>
            <a:r>
              <a:rPr lang="pt-PT" altLang="en-GB" sz="2000" dirty="0">
                <a:solidFill>
                  <a:schemeClr val="accent2"/>
                </a:solidFill>
                <a:latin typeface="Humanst521 BT"/>
              </a:rPr>
              <a:t>mutação</a:t>
            </a:r>
            <a:r>
              <a:rPr lang="pt-PT" altLang="en-GB" sz="2000" dirty="0">
                <a:latin typeface="Humanst521 BT"/>
              </a:rPr>
              <a:t>) é </a:t>
            </a:r>
            <a:r>
              <a:rPr lang="pt-PT" altLang="en-GB" sz="2000" dirty="0" err="1">
                <a:latin typeface="Humanst521 BT"/>
              </a:rPr>
              <a:t>selecionada</a:t>
            </a:r>
            <a:r>
              <a:rPr lang="pt-PT" altLang="en-GB" sz="2000" dirty="0">
                <a:latin typeface="Humanst521 BT"/>
              </a:rPr>
              <a:t> (</a:t>
            </a:r>
            <a:r>
              <a:rPr lang="pt-PT" altLang="en-GB" sz="2000" dirty="0" err="1">
                <a:solidFill>
                  <a:schemeClr val="accent2"/>
                </a:solidFill>
                <a:latin typeface="Humanst521 BT"/>
              </a:rPr>
              <a:t>seleção</a:t>
            </a:r>
            <a:r>
              <a:rPr lang="pt-PT" altLang="en-GB" sz="2000" dirty="0">
                <a:latin typeface="Humanst521 BT"/>
              </a:rPr>
              <a:t>) e troca informação entre si (</a:t>
            </a:r>
            <a:r>
              <a:rPr lang="pt-PT" altLang="en-GB" sz="2000" dirty="0" err="1">
                <a:solidFill>
                  <a:schemeClr val="accent2"/>
                </a:solidFill>
                <a:latin typeface="Humanst521 BT"/>
              </a:rPr>
              <a:t>crossover</a:t>
            </a:r>
            <a:r>
              <a:rPr lang="pt-PT" altLang="en-GB" sz="2000" dirty="0">
                <a:latin typeface="Humanst521 BT"/>
              </a:rPr>
              <a:t>).</a:t>
            </a:r>
          </a:p>
          <a:p>
            <a:pPr marL="0" indent="0">
              <a:buNone/>
            </a:pPr>
            <a:endParaRPr lang="pt-PT" altLang="en-GB" sz="2000" dirty="0" smtClean="0">
              <a:latin typeface="Humanst521 BT"/>
            </a:endParaRPr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Computação Natural 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48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Algoritmos</a:t>
            </a: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615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en-US" sz="3800" dirty="0" smtClean="0">
                <a:solidFill>
                  <a:schemeClr val="bg2"/>
                </a:solidFill>
              </a:rPr>
              <a:t>PSO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Enquadramento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Proposto em 1995 por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Everhart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Kennedy;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Baseado no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comportamento de grupo de animais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(e.g. bandos de aves, cardumes de peixes);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Utiliza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populações de agentes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(tal como os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AGs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para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explorar iterativamente o espaço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de atributos até atingir determinada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condição de paragem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Cada agente (ou partícula)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interage com a sua vizinhança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influenciando a sua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trajectória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As posições no espaço de atributos é caracterizada por uma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função de custo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que deve ser minimizada.</a:t>
            </a: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20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en-US" sz="3800" dirty="0" smtClean="0">
                <a:solidFill>
                  <a:schemeClr val="bg2"/>
                </a:solidFill>
              </a:rPr>
              <a:t>PSO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Algoritmo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Cada partícula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 é caracterizada por: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i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posição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actual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pt-PT" sz="2000" i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melhor posição histórica</a:t>
            </a:r>
          </a:p>
          <a:p>
            <a:pPr algn="just"/>
            <a:r>
              <a:rPr lang="pt-PT" sz="2000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i="1" baseline="-25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melhor posição histórica da vizinhança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pt-PT" sz="2000" i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velocidade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Outros parâmetros: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inércia dinâmica (facilita procura)</a:t>
            </a:r>
          </a:p>
          <a:p>
            <a:pPr algn="just"/>
            <a:r>
              <a:rPr lang="el-GR" sz="2000" i="1" dirty="0" smtClean="0">
                <a:solidFill>
                  <a:schemeClr val="tx1"/>
                </a:solidFill>
                <a:latin typeface="Calibri"/>
              </a:rPr>
              <a:t>φ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sz="2000" i="1" dirty="0" smtClean="0">
                <a:solidFill>
                  <a:schemeClr val="tx1"/>
                </a:solidFill>
                <a:latin typeface="Calibri"/>
              </a:rPr>
              <a:t>φ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, coeficientes de aceleração (impõe o peso dos componentes)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, função custo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51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8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95380040"/>
              </p:ext>
            </p:extLst>
          </p:nvPr>
        </p:nvGraphicFramePr>
        <p:xfrm>
          <a:off x="2805893" y="2702630"/>
          <a:ext cx="41084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316" name="Equation" r:id="rId3" imgW="2311200" imgH="228600" progId="Equation.3">
                  <p:embed/>
                </p:oleObj>
              </mc:Choice>
              <mc:Fallback>
                <p:oleObj name="Equation" r:id="rId3" imgW="2311200" imgH="2286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5893" y="2702630"/>
                        <a:ext cx="410845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Text Box 12"/>
          <p:cNvSpPr txBox="1">
            <a:spLocks noChangeArrowheads="1"/>
          </p:cNvSpPr>
          <p:nvPr/>
        </p:nvSpPr>
        <p:spPr bwMode="auto">
          <a:xfrm>
            <a:off x="540000" y="2160000"/>
            <a:ext cx="32367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</a:rPr>
              <a:t>Atualização da velocidade:</a:t>
            </a:r>
            <a:endParaRPr lang="pt-PT" sz="2000" dirty="0">
              <a:solidFill>
                <a:schemeClr val="tx1"/>
              </a:solidFill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en-US" sz="3800" dirty="0" smtClean="0">
                <a:solidFill>
                  <a:schemeClr val="bg2"/>
                </a:solidFill>
              </a:rPr>
              <a:t>PSO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Algoritmo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675269" name="Object 5"/>
          <p:cNvGraphicFramePr>
            <a:graphicFrameLocks noGrp="1" noChangeAspect="1"/>
          </p:cNvGraphicFramePr>
          <p:nvPr/>
        </p:nvGraphicFramePr>
        <p:xfrm>
          <a:off x="3851920" y="4941168"/>
          <a:ext cx="1443037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317" name="Equation" r:id="rId5" imgW="761760" imgH="228600" progId="Equation.3">
                  <p:embed/>
                </p:oleObj>
              </mc:Choice>
              <mc:Fallback>
                <p:oleObj name="Equation" r:id="rId5" imgW="761760" imgH="2286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4941168"/>
                        <a:ext cx="1443037" cy="433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3405230" y="3748970"/>
            <a:ext cx="26789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PT" sz="2000" dirty="0" smtClean="0">
                <a:solidFill>
                  <a:schemeClr val="accent2"/>
                </a:solidFill>
              </a:rPr>
              <a:t>componente cognitiva</a:t>
            </a:r>
            <a:endParaRPr lang="pt-PT" sz="2000" dirty="0">
              <a:solidFill>
                <a:schemeClr val="accent2"/>
              </a:solidFill>
            </a:endParaRPr>
          </a:p>
        </p:txBody>
      </p: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2699792" y="3316922"/>
            <a:ext cx="94128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PT" sz="2000" dirty="0" smtClean="0">
                <a:solidFill>
                  <a:schemeClr val="accent2"/>
                </a:solidFill>
              </a:rPr>
              <a:t>inércia</a:t>
            </a:r>
            <a:endParaRPr lang="pt-PT" sz="2000" dirty="0">
              <a:solidFill>
                <a:schemeClr val="accent2"/>
              </a:solidFill>
            </a:endParaRPr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5417280" y="3284984"/>
            <a:ext cx="23230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PT" sz="2000" dirty="0" smtClean="0">
                <a:solidFill>
                  <a:schemeClr val="accent2"/>
                </a:solidFill>
              </a:rPr>
              <a:t>componente social</a:t>
            </a:r>
            <a:endParaRPr lang="pt-PT" sz="2000" dirty="0">
              <a:solidFill>
                <a:schemeClr val="accent2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 flipH="1" flipV="1">
            <a:off x="4759341" y="3109030"/>
            <a:ext cx="0" cy="68001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3170434" y="3140968"/>
            <a:ext cx="321446" cy="21602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flipH="1" flipV="1">
            <a:off x="6228184" y="3140968"/>
            <a:ext cx="350632" cy="21602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 Box 12"/>
          <p:cNvSpPr txBox="1">
            <a:spLocks noChangeArrowheads="1"/>
          </p:cNvSpPr>
          <p:nvPr/>
        </p:nvSpPr>
        <p:spPr bwMode="auto">
          <a:xfrm>
            <a:off x="539552" y="4397042"/>
            <a:ext cx="28937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</a:rPr>
              <a:t>Atualização da posição:</a:t>
            </a:r>
            <a:endParaRPr lang="pt-PT" sz="2000" dirty="0">
              <a:solidFill>
                <a:schemeClr val="tx1"/>
              </a:solidFill>
            </a:endParaRPr>
          </a:p>
        </p:txBody>
      </p:sp>
      <p:sp>
        <p:nvSpPr>
          <p:cNvPr id="22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539551" y="5692715"/>
            <a:ext cx="506792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</a:rPr>
              <a:t>- A </a:t>
            </a:r>
            <a:r>
              <a:rPr lang="pt-PT" sz="2000" dirty="0" smtClean="0">
                <a:solidFill>
                  <a:schemeClr val="accent2"/>
                </a:solidFill>
              </a:rPr>
              <a:t>função custo</a:t>
            </a:r>
            <a:r>
              <a:rPr lang="pt-PT" sz="2000" dirty="0" smtClean="0">
                <a:solidFill>
                  <a:schemeClr val="tx1"/>
                </a:solidFill>
              </a:rPr>
              <a:t>  </a:t>
            </a:r>
            <a:r>
              <a:rPr lang="pt-PT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PT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pt-PT" sz="2000" dirty="0" smtClean="0">
                <a:solidFill>
                  <a:schemeClr val="tx1"/>
                </a:solidFill>
              </a:rPr>
              <a:t> actua em  </a:t>
            </a:r>
            <a:r>
              <a:rPr lang="pt-PT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PT" sz="20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</a:rPr>
              <a:t>  e em  </a:t>
            </a:r>
            <a:r>
              <a:rPr lang="pt-PT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t-PT" sz="2000" i="1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</a:rPr>
              <a:t> .</a:t>
            </a:r>
            <a:endParaRPr lang="pt-PT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8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en-US" sz="3800" dirty="0" smtClean="0">
                <a:solidFill>
                  <a:schemeClr val="bg2"/>
                </a:solidFill>
              </a:rPr>
              <a:t>PSO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</a:rPr>
              <a:t>Algoritmo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410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Gerar uma população inicial de partículas;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Gerar uma velocidade inicial das partículas;</a:t>
            </a:r>
          </a:p>
          <a:p>
            <a:pPr algn="just"/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critério de paragem não é atingido </a:t>
            </a:r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DO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cada partícula 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DO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800" b="1" i="1" baseline="-25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&lt; 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pt-PT" sz="1800" b="1" i="1" baseline="-25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THEN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pt-PT" sz="1800" b="1" i="1" baseline="-25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800" b="1" i="1" baseline="-250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pt-PT" sz="1800" b="1" i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pt-PT" sz="1800" b="1" i="1" baseline="-250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min(</a:t>
            </a:r>
            <a:r>
              <a:rPr lang="pt-PT" sz="1800" b="1" i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pt-PT" sz="1800" b="1" baseline="-250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vizinhança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pt-PT" sz="18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Actualização_da_velocidade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)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pt-PT" sz="18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Actualização_da_posição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)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  <a:p>
            <a:pPr algn="just"/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95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 é tendencialmente mais eficiente que os AG;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Processo de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robusto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ruído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máximos locais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Alguma dificuldade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selecionar os parâmetros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dos modelos (que influenciam posição e velocidade) 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critérios de paragem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construção da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custo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requer algum cuidado;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Podem-se tornar computacionalmente intensas com números elevados de atributos (i.e.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curse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of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dimensionality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PSO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81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en-US" sz="3800" dirty="0" err="1" smtClean="0">
                <a:solidFill>
                  <a:schemeClr val="bg2"/>
                </a:solidFill>
              </a:rPr>
              <a:t>Algoritmos</a:t>
            </a:r>
            <a:r>
              <a:rPr lang="en-US" sz="3800" dirty="0" smtClean="0">
                <a:solidFill>
                  <a:schemeClr val="bg2"/>
                </a:solidFill>
              </a:rPr>
              <a:t> </a:t>
            </a:r>
            <a:r>
              <a:rPr lang="en-US" sz="3800" dirty="0" err="1" smtClean="0">
                <a:solidFill>
                  <a:schemeClr val="bg2"/>
                </a:solidFill>
              </a:rPr>
              <a:t>Genéticos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Enquadramento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Algoritmos de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inspirados na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evolução natural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de sistemas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biológicos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(popularizados por John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Holland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nos anos 70);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Utilizam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população de soluções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agentes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), cada uma constituída por sequências de variáveis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cromossomas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 Cada solução tem valores diferentes para cada variável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As populações de soluções são avaliadas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por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</a:t>
            </a:r>
            <a:r>
              <a:rPr lang="pt-PT" sz="2000" dirty="0">
                <a:solidFill>
                  <a:schemeClr val="accent2"/>
                </a:solidFill>
                <a:latin typeface="Humnst777 BT" pitchFamily="34" charset="0"/>
              </a:rPr>
              <a:t>de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fitness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e geram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novas gerações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 soluções;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população evolui ao longo das gerações através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mecanismos evolutivos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seleção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recombinaçã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o,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mutação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…).</a:t>
            </a: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04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426" name="Picture 2" descr="C:\Users\joao.lopes\Documents\Projects\2019\2019.08.13_formacao_DAA2019\images\concept_2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39" y="2197968"/>
            <a:ext cx="8229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sub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- e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sobre-ajustamento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503487" y="4941168"/>
            <a:ext cx="80640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sub-ajustamento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extrai pouco conhecimento;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sobre-ajustamento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não constrói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generalizações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48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Mecanismos evolutivos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Seleção: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as “melhores” soluções passam para a geração seguinte; 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Recombinação: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troca de informação entre soluções;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Mutação: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transferência de informação entre gerações é imperfeita;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outros (e.g. Migração):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entrada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soluções novas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na população. 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204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Algoritmo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Cada indivíduo é caracterizada por: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i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vector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de valores dos atributos (cromossoma)</a:t>
            </a:r>
          </a:p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- Parâmetros do modelo evolutivo: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taxa de mutação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taxa de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crossover</a:t>
            </a:r>
            <a:endParaRPr lang="pt-PT" sz="2000" i="1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Outros parâmetros:</a:t>
            </a:r>
          </a:p>
          <a:p>
            <a:pPr algn="just"/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, função </a:t>
            </a:r>
            <a:r>
              <a:rPr lang="pt-PT" sz="2000" i="1" dirty="0" smtClean="0">
                <a:solidFill>
                  <a:schemeClr val="tx1"/>
                </a:solidFill>
                <a:latin typeface="Humnst777 BT"/>
              </a:rPr>
              <a:t>fitness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84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</a:rPr>
              <a:t>Algoritmo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Gerar uma população inicial de indivíduos;</a:t>
            </a:r>
          </a:p>
          <a:p>
            <a:pPr algn="just"/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critério de paragem não é atingido </a:t>
            </a:r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DO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Avaliar 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fitness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de cada indivíduo;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Selecionar pais através da sua </a:t>
            </a:r>
            <a:r>
              <a:rPr lang="pt-PT" sz="1800" b="1" i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fitness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Aplicar </a:t>
            </a:r>
            <a:r>
              <a:rPr lang="pt-PT" sz="18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crossover</a:t>
            </a:r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entre pais;</a:t>
            </a:r>
          </a:p>
          <a:p>
            <a:pPr algn="just"/>
            <a:r>
              <a:rPr lang="pt-PT" sz="18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Aplicar mutações aos pais;</a:t>
            </a:r>
          </a:p>
          <a:p>
            <a:pPr algn="just"/>
            <a:r>
              <a:rPr lang="pt-PT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9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0444" y="2133600"/>
            <a:ext cx="4319588" cy="30956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Humnst777 BT"/>
              </a:rPr>
              <a:t>- Um </a:t>
            </a:r>
            <a:r>
              <a:rPr lang="en-US" sz="2000" dirty="0" err="1" smtClean="0">
                <a:latin typeface="Humnst777 BT"/>
              </a:rPr>
              <a:t>explorador</a:t>
            </a:r>
            <a:r>
              <a:rPr lang="en-US" sz="2000" dirty="0" smtClean="0">
                <a:latin typeface="Humnst777 BT"/>
              </a:rPr>
              <a:t> </a:t>
            </a:r>
            <a:r>
              <a:rPr lang="en-US" sz="2000" dirty="0" err="1" smtClean="0">
                <a:latin typeface="Humnst777 BT"/>
              </a:rPr>
              <a:t>vai</a:t>
            </a:r>
            <a:r>
              <a:rPr lang="en-US" sz="2000" dirty="0" smtClean="0">
                <a:latin typeface="Humnst777 BT"/>
              </a:rPr>
              <a:t> para a </a:t>
            </a:r>
            <a:r>
              <a:rPr lang="en-US" sz="2000" dirty="0" err="1" smtClean="0">
                <a:latin typeface="Humnst777 BT"/>
              </a:rPr>
              <a:t>selva</a:t>
            </a:r>
            <a:r>
              <a:rPr lang="en-US" sz="2000" dirty="0" smtClean="0">
                <a:latin typeface="Humnst777 BT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latin typeface="Humnst777 BT"/>
              </a:rPr>
              <a:t>- Mochila com </a:t>
            </a:r>
            <a:r>
              <a:rPr lang="en-US" sz="2000" dirty="0" err="1" smtClean="0">
                <a:latin typeface="Humnst777 BT"/>
              </a:rPr>
              <a:t>capacidade</a:t>
            </a:r>
            <a:r>
              <a:rPr lang="en-US" sz="2000" dirty="0" smtClean="0">
                <a:latin typeface="Humnst777 BT"/>
              </a:rPr>
              <a:t> de 20Kg;</a:t>
            </a:r>
          </a:p>
          <a:p>
            <a:pPr marL="0" indent="0">
              <a:buNone/>
            </a:pPr>
            <a:r>
              <a:rPr lang="en-US" sz="2000" dirty="0" smtClean="0">
                <a:latin typeface="Humnst777 BT"/>
              </a:rPr>
              <a:t>- </a:t>
            </a:r>
            <a:r>
              <a:rPr lang="en-US" sz="2000" dirty="0" err="1" smtClean="0">
                <a:latin typeface="Humnst777 BT"/>
              </a:rPr>
              <a:t>Conjunto</a:t>
            </a:r>
            <a:r>
              <a:rPr lang="en-US" sz="2000" dirty="0" smtClean="0">
                <a:latin typeface="Humnst777 BT"/>
              </a:rPr>
              <a:t> de </a:t>
            </a:r>
            <a:r>
              <a:rPr lang="en-US" sz="2000" dirty="0" err="1" smtClean="0">
                <a:latin typeface="Humnst777 BT"/>
              </a:rPr>
              <a:t>itens</a:t>
            </a:r>
            <a:r>
              <a:rPr lang="en-US" sz="2000" dirty="0" smtClean="0">
                <a:latin typeface="Humnst777 BT"/>
              </a:rPr>
              <a:t> </a:t>
            </a:r>
            <a:r>
              <a:rPr lang="en-US" sz="2000" dirty="0" err="1" smtClean="0">
                <a:latin typeface="Humnst777 BT"/>
              </a:rPr>
              <a:t>caracterizados</a:t>
            </a:r>
            <a:r>
              <a:rPr lang="en-US" sz="2000" dirty="0" smtClean="0">
                <a:latin typeface="Humnst777 BT"/>
              </a:rPr>
              <a:t> </a:t>
            </a:r>
            <a:r>
              <a:rPr lang="en-US" sz="2000" dirty="0" err="1" smtClean="0">
                <a:latin typeface="Humnst777 BT"/>
              </a:rPr>
              <a:t>por</a:t>
            </a:r>
            <a:r>
              <a:rPr lang="en-US" sz="2000" dirty="0" smtClean="0">
                <a:latin typeface="Humnst777 BT"/>
              </a:rPr>
              <a:t> </a:t>
            </a:r>
            <a:r>
              <a:rPr lang="en-US" sz="2000" dirty="0" err="1" smtClean="0">
                <a:solidFill>
                  <a:schemeClr val="accent2"/>
                </a:solidFill>
                <a:latin typeface="Humnst777 BT"/>
              </a:rPr>
              <a:t>pontos</a:t>
            </a:r>
            <a:r>
              <a:rPr lang="en-US" sz="2000" dirty="0" smtClean="0">
                <a:solidFill>
                  <a:schemeClr val="accent2"/>
                </a:solidFill>
                <a:latin typeface="Humnst777 BT"/>
              </a:rPr>
              <a:t> de </a:t>
            </a:r>
            <a:r>
              <a:rPr lang="en-US" sz="2000" dirty="0" err="1" smtClean="0">
                <a:solidFill>
                  <a:schemeClr val="accent2"/>
                </a:solidFill>
                <a:latin typeface="Humnst777 BT"/>
              </a:rPr>
              <a:t>sobrevivência</a:t>
            </a:r>
            <a:r>
              <a:rPr lang="en-US" sz="2000" dirty="0" smtClean="0">
                <a:latin typeface="Humnst777 BT"/>
              </a:rPr>
              <a:t> e </a:t>
            </a:r>
            <a:r>
              <a:rPr lang="en-US" sz="2000" dirty="0" smtClean="0">
                <a:solidFill>
                  <a:schemeClr val="accent2"/>
                </a:solidFill>
                <a:latin typeface="Humnst777 BT"/>
              </a:rPr>
              <a:t>peso</a:t>
            </a:r>
            <a:r>
              <a:rPr lang="en-US" sz="2000" dirty="0" smtClean="0">
                <a:latin typeface="Humnst777 BT"/>
              </a:rPr>
              <a:t>;</a:t>
            </a:r>
          </a:p>
          <a:p>
            <a:pPr marL="0" indent="0">
              <a:buNone/>
            </a:pPr>
            <a:endParaRPr lang="en-US" sz="2000" dirty="0" smtClean="0">
              <a:latin typeface="Humnst777 BT"/>
            </a:endParaRPr>
          </a:p>
          <a:p>
            <a:pPr marL="0" indent="0">
              <a:buNone/>
            </a:pPr>
            <a:r>
              <a:rPr lang="pt-PT" sz="2000" dirty="0" smtClean="0">
                <a:latin typeface="Humnst777 BT"/>
              </a:rPr>
              <a:t>- Qual o melhor conjunto de itens?</a:t>
            </a:r>
          </a:p>
          <a:p>
            <a:pPr lvl="0"/>
            <a:endParaRPr lang="en-GB" sz="2000" dirty="0" smtClean="0">
              <a:latin typeface="Humnst777 BT"/>
            </a:endParaRPr>
          </a:p>
        </p:txBody>
      </p:sp>
      <p:sp>
        <p:nvSpPr>
          <p:cNvPr id="11266" name="AutoShape 2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68" name="AutoShape 4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70" name="AutoShape 6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72" name="AutoShape 8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Rectângulo 9"/>
          <p:cNvSpPr/>
          <p:nvPr/>
        </p:nvSpPr>
        <p:spPr>
          <a:xfrm>
            <a:off x="539552" y="5589240"/>
            <a:ext cx="806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*</a:t>
            </a:r>
            <a:r>
              <a:rPr lang="pt-PT" sz="1400" i="1" dirty="0" err="1" smtClean="0">
                <a:solidFill>
                  <a:schemeClr val="tx1"/>
                </a:solidFill>
                <a:latin typeface="Humnst777 BT"/>
              </a:rPr>
              <a:t>Knapsack</a:t>
            </a:r>
            <a:r>
              <a:rPr lang="pt-PT" sz="1400" i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400" i="1" dirty="0" err="1" smtClean="0">
                <a:solidFill>
                  <a:schemeClr val="tx1"/>
                </a:solidFill>
                <a:latin typeface="Humnst777 BT"/>
              </a:rPr>
              <a:t>problem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 é um problema de otimização clássico do século XIX. Adaptado de  </a:t>
            </a:r>
            <a:r>
              <a:rPr lang="pt-PT" sz="1400" dirty="0" err="1" smtClean="0">
                <a:solidFill>
                  <a:schemeClr val="tx1"/>
                </a:solidFill>
                <a:latin typeface="Humnst777 BT"/>
              </a:rPr>
              <a:t>Marek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400" dirty="0" err="1" smtClean="0">
                <a:solidFill>
                  <a:schemeClr val="tx1"/>
                </a:solidFill>
                <a:latin typeface="Humnst777 BT"/>
              </a:rPr>
              <a:t>Obitko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. http://www.r-bloggers.com/genetic-algorithms-a-simple-r-example/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Exemplo*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987536"/>
              </p:ext>
            </p:extLst>
          </p:nvPr>
        </p:nvGraphicFramePr>
        <p:xfrm>
          <a:off x="4860032" y="1988840"/>
          <a:ext cx="3491877" cy="3384376"/>
        </p:xfrm>
        <a:graphic>
          <a:graphicData uri="http://schemas.openxmlformats.org/drawingml/2006/table">
            <a:tbl>
              <a:tblPr/>
              <a:tblGrid>
                <a:gridCol w="1187621"/>
                <a:gridCol w="1152128"/>
                <a:gridCol w="1152128"/>
              </a:tblGrid>
              <a:tr h="742233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ITEM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1" i="0" u="none" strike="noStrike" dirty="0" smtClean="0">
                          <a:solidFill>
                            <a:srgbClr val="000000"/>
                          </a:solidFill>
                          <a:latin typeface="Humnst777 BT"/>
                        </a:rPr>
                        <a:t>SURV. PTS.</a:t>
                      </a:r>
                      <a:endParaRPr lang="pt-PT" sz="1600" b="1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1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WEIGHT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pocketknife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beans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20.00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5.00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potatoes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15.00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unions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2.00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sleeping</a:t>
                      </a:r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 </a:t>
                      </a:r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bag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30.00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7.00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rope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5.00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449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latin typeface="Humnst777 BT"/>
                        </a:rPr>
                        <a:t>compass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30.00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09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9948" y="2133600"/>
            <a:ext cx="8064500" cy="4064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1" indent="0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latin typeface="Humnst777 BT"/>
              </a:rPr>
              <a:t> O número possível de instâncias é </a:t>
            </a:r>
            <a:r>
              <a:rPr lang="pt-PT" sz="2000" dirty="0" smtClean="0">
                <a:solidFill>
                  <a:schemeClr val="accent2"/>
                </a:solidFill>
                <a:latin typeface="Humnst777 BT"/>
              </a:rPr>
              <a:t>2</a:t>
            </a:r>
            <a:r>
              <a:rPr lang="pt-PT" sz="2000" baseline="30000" dirty="0" smtClean="0">
                <a:solidFill>
                  <a:schemeClr val="accent2"/>
                </a:solidFill>
                <a:latin typeface="Humnst777 BT"/>
              </a:rPr>
              <a:t>7</a:t>
            </a:r>
            <a:r>
              <a:rPr lang="pt-PT" sz="2000" dirty="0" smtClean="0">
                <a:solidFill>
                  <a:schemeClr val="accent2"/>
                </a:solidFill>
                <a:latin typeface="Humnst777 BT"/>
              </a:rPr>
              <a:t>=128</a:t>
            </a:r>
            <a:r>
              <a:rPr lang="pt-PT" sz="2000" dirty="0" smtClean="0">
                <a:latin typeface="Humnst777 BT"/>
              </a:rPr>
              <a:t>;</a:t>
            </a:r>
          </a:p>
          <a:p>
            <a:pPr marL="0" lvl="1" indent="0">
              <a:spcBef>
                <a:spcPts val="600"/>
              </a:spcBef>
              <a:buFontTx/>
              <a:buChar char="-"/>
            </a:pPr>
            <a:r>
              <a:rPr lang="pt-PT" sz="2000" dirty="0" smtClean="0">
                <a:latin typeface="Humnst777 BT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/>
              </a:rPr>
              <a:t>Maximizar</a:t>
            </a:r>
            <a:r>
              <a:rPr lang="pt-PT" sz="2000" dirty="0" smtClean="0">
                <a:latin typeface="Humnst777 BT"/>
              </a:rPr>
              <a:t> pontos de sobrevivência, mas mantendo </a:t>
            </a:r>
            <a:r>
              <a:rPr lang="pt-PT" sz="2000" dirty="0" smtClean="0">
                <a:solidFill>
                  <a:schemeClr val="accent2"/>
                </a:solidFill>
                <a:latin typeface="Humnst777 BT"/>
              </a:rPr>
              <a:t>peso &lt; 20Kg</a:t>
            </a:r>
            <a:r>
              <a:rPr lang="pt-PT" sz="2000" dirty="0" smtClean="0">
                <a:latin typeface="Humnst777 BT"/>
              </a:rPr>
              <a:t>.</a:t>
            </a:r>
          </a:p>
          <a:p>
            <a:pPr marL="0" lvl="1" indent="0">
              <a:spcBef>
                <a:spcPts val="600"/>
              </a:spcBef>
              <a:buNone/>
            </a:pPr>
            <a:endParaRPr lang="pt-PT" sz="2000" dirty="0" smtClean="0">
              <a:latin typeface="Humnst777 BT"/>
            </a:endParaRPr>
          </a:p>
          <a:p>
            <a:pPr marL="0" lvl="1" indent="0">
              <a:spcBef>
                <a:spcPts val="600"/>
              </a:spcBef>
              <a:buNone/>
            </a:pPr>
            <a:r>
              <a:rPr lang="pt-PT" sz="2000" dirty="0" smtClean="0">
                <a:latin typeface="Humnst777 BT"/>
              </a:rPr>
              <a:t>Exemplos de instâncias:</a:t>
            </a:r>
          </a:p>
          <a:p>
            <a:pPr marL="0" lvl="1" indent="0">
              <a:spcBef>
                <a:spcPts val="600"/>
              </a:spcBef>
              <a:buNone/>
            </a:pPr>
            <a:endParaRPr lang="pt-PT" sz="2000" dirty="0" smtClean="0">
              <a:latin typeface="Humnst777 BT"/>
            </a:endParaRPr>
          </a:p>
          <a:p>
            <a:pPr marL="0" lvl="1" indent="0">
              <a:spcBef>
                <a:spcPts val="600"/>
              </a:spcBef>
              <a:buNone/>
            </a:pPr>
            <a:endParaRPr lang="en-US" sz="2000" dirty="0" smtClean="0">
              <a:latin typeface="Humnst777 BT"/>
            </a:endParaRPr>
          </a:p>
          <a:p>
            <a:pPr marL="0" indent="0">
              <a:spcBef>
                <a:spcPts val="600"/>
              </a:spcBef>
            </a:pPr>
            <a:endParaRPr lang="pt-PT" sz="2000" dirty="0" smtClean="0">
              <a:latin typeface="Humnst777 BT"/>
            </a:endParaRPr>
          </a:p>
          <a:p>
            <a:pPr marL="0" lvl="0" indent="0">
              <a:spcBef>
                <a:spcPts val="600"/>
              </a:spcBef>
            </a:pPr>
            <a:endParaRPr lang="en-GB" sz="2000" dirty="0" smtClean="0">
              <a:latin typeface="Humnst777 BT"/>
            </a:endParaRPr>
          </a:p>
        </p:txBody>
      </p:sp>
      <p:sp>
        <p:nvSpPr>
          <p:cNvPr id="11266" name="AutoShape 2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68" name="AutoShape 4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70" name="AutoShape 6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1272" name="AutoShape 8" descr="http://t2.gstatic.com/images?q=tbn:ANd9GcSiDZQ13ugmGv1gazU2KcX7GzdlJjkwO5GBzhH4NL4qlkDgAu3htg"/>
          <p:cNvSpPr>
            <a:spLocks noChangeAspect="1" noChangeArrowheads="1"/>
          </p:cNvSpPr>
          <p:nvPr/>
        </p:nvSpPr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339752" y="404813"/>
            <a:ext cx="648084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pt-PT" sz="2800" b="1" dirty="0" smtClean="0">
                <a:solidFill>
                  <a:srgbClr val="CC301F"/>
                </a:solidFill>
              </a:rPr>
              <a:t>» </a:t>
            </a:r>
            <a:r>
              <a:rPr lang="pt-PT" sz="2800" dirty="0" smtClean="0">
                <a:solidFill>
                  <a:schemeClr val="bg2"/>
                </a:solidFill>
                <a:latin typeface="Bitstream Vera Sans" pitchFamily="32" charset="0"/>
                <a:ea typeface="DejaVu Sans" charset="0"/>
                <a:cs typeface="DejaVu Sans" charset="0"/>
              </a:rPr>
              <a:t>Exemplo*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468311"/>
              </p:ext>
            </p:extLst>
          </p:nvPr>
        </p:nvGraphicFramePr>
        <p:xfrm>
          <a:off x="611560" y="3717032"/>
          <a:ext cx="7992888" cy="1013460"/>
        </p:xfrm>
        <a:graphic>
          <a:graphicData uri="http://schemas.openxmlformats.org/drawingml/2006/table">
            <a:tbl>
              <a:tblPr/>
              <a:tblGrid>
                <a:gridCol w="999111"/>
                <a:gridCol w="999111"/>
                <a:gridCol w="999111"/>
                <a:gridCol w="999111"/>
                <a:gridCol w="999111"/>
                <a:gridCol w="999111"/>
                <a:gridCol w="999111"/>
                <a:gridCol w="999111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 smtClean="0">
                          <a:solidFill>
                            <a:schemeClr val="bg2"/>
                          </a:solidFill>
                          <a:latin typeface="Humnst777 BT"/>
                        </a:rPr>
                        <a:t>pkt-knife</a:t>
                      </a:r>
                      <a:r>
                        <a:rPr lang="pt-PT" sz="1600" b="1" i="0" u="none" strike="noStrike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  <a:endParaRPr lang="pt-PT" sz="1600" b="1" i="0" u="none" strike="noStrike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>
                          <a:solidFill>
                            <a:schemeClr val="bg2"/>
                          </a:solidFill>
                          <a:latin typeface="Humnst777 BT"/>
                        </a:rPr>
                        <a:t>beans</a:t>
                      </a:r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>
                          <a:solidFill>
                            <a:schemeClr val="bg2"/>
                          </a:solidFill>
                          <a:latin typeface="Humnst777 BT"/>
                        </a:rPr>
                        <a:t>potatoes</a:t>
                      </a:r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 smtClean="0">
                          <a:solidFill>
                            <a:schemeClr val="bg2"/>
                          </a:solidFill>
                          <a:latin typeface="Humnst777 BT"/>
                        </a:rPr>
                        <a:t>unions</a:t>
                      </a:r>
                      <a:r>
                        <a:rPr lang="pt-PT" sz="1600" b="1" i="0" u="none" strike="noStrike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  <a:endParaRPr lang="pt-PT" sz="1600" b="1" i="0" u="none" strike="noStrike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 smtClean="0">
                          <a:solidFill>
                            <a:schemeClr val="bg2"/>
                          </a:solidFill>
                          <a:latin typeface="Humnst777 BT"/>
                        </a:rPr>
                        <a:t>sleep</a:t>
                      </a:r>
                      <a:r>
                        <a:rPr lang="pt-PT" sz="1600" b="1" i="0" u="none" strike="noStrike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  <a:r>
                        <a:rPr lang="pt-PT" sz="1600" b="1" i="0" u="none" strike="noStrike" dirty="0" err="1">
                          <a:solidFill>
                            <a:schemeClr val="bg2"/>
                          </a:solidFill>
                          <a:latin typeface="Humnst777 BT"/>
                        </a:rPr>
                        <a:t>bag</a:t>
                      </a:r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>
                          <a:solidFill>
                            <a:schemeClr val="bg2"/>
                          </a:solidFill>
                          <a:latin typeface="Humnst777 BT"/>
                        </a:rPr>
                        <a:t>rope</a:t>
                      </a:r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 err="1">
                          <a:solidFill>
                            <a:schemeClr val="bg2"/>
                          </a:solidFill>
                          <a:latin typeface="Humnst777 BT"/>
                        </a:rPr>
                        <a:t>compass</a:t>
                      </a:r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i="0" u="none" strike="noStrike" dirty="0">
                          <a:solidFill>
                            <a:schemeClr val="bg2"/>
                          </a:solidFill>
                          <a:latin typeface="Humnst777 BT"/>
                        </a:rPr>
                        <a:t>Fitness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 smtClean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 smtClean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 smtClean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latin typeface="Humnst777 B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 smtClean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 smtClean="0">
                          <a:solidFill>
                            <a:srgbClr val="000000"/>
                          </a:solidFill>
                          <a:latin typeface="Humnst777 BT"/>
                        </a:rPr>
                        <a:t>0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latin typeface="Humnst777 B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Rectângulo 9"/>
          <p:cNvSpPr/>
          <p:nvPr/>
        </p:nvSpPr>
        <p:spPr>
          <a:xfrm>
            <a:off x="539552" y="5589240"/>
            <a:ext cx="806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*</a:t>
            </a:r>
            <a:r>
              <a:rPr lang="pt-PT" sz="1400" i="1" dirty="0" err="1" smtClean="0">
                <a:solidFill>
                  <a:schemeClr val="tx1"/>
                </a:solidFill>
                <a:latin typeface="Humnst777 BT"/>
              </a:rPr>
              <a:t>Knapsack</a:t>
            </a:r>
            <a:r>
              <a:rPr lang="pt-PT" sz="1400" i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400" i="1" dirty="0" err="1" smtClean="0">
                <a:solidFill>
                  <a:schemeClr val="tx1"/>
                </a:solidFill>
                <a:latin typeface="Humnst777 BT"/>
              </a:rPr>
              <a:t>problem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 é um problema de otimização clássico do século XIX. Adaptado de  </a:t>
            </a:r>
            <a:r>
              <a:rPr lang="pt-PT" sz="1400" dirty="0" err="1" smtClean="0">
                <a:solidFill>
                  <a:schemeClr val="tx1"/>
                </a:solidFill>
                <a:latin typeface="Humnst777 BT"/>
              </a:rPr>
              <a:t>Marek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400" dirty="0" err="1" smtClean="0">
                <a:solidFill>
                  <a:schemeClr val="tx1"/>
                </a:solidFill>
                <a:latin typeface="Humnst777 BT"/>
              </a:rPr>
              <a:t>Obitko</a:t>
            </a:r>
            <a:r>
              <a:rPr lang="pt-PT" sz="1400" dirty="0" smtClean="0">
                <a:solidFill>
                  <a:schemeClr val="tx1"/>
                </a:solidFill>
                <a:latin typeface="Humnst777 BT"/>
              </a:rPr>
              <a:t>. http://www.r-bloggers.com/genetic-algorithms-a-simple-r-example/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04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 é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facilmente interpretável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Processo de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robusto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ruído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máximos locais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Facilmente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paralelizável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(i.e. redução de tempo de computação).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Rapidez de convergência depende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escolha dos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parâmetros do modelo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dos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critérios de paragem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fitness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requer tratamento analítico;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Número de variáveis utilizado influencia grandemente a intensidade computacional (i.e.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curse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of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dimensionality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96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539750" y="2008659"/>
            <a:ext cx="813670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b="1" dirty="0" smtClean="0">
                <a:solidFill>
                  <a:schemeClr val="tx1"/>
                </a:solidFill>
                <a:latin typeface="Humnst777 BT"/>
              </a:rPr>
              <a:t>1. 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Crie 10 instâncias para o “problema no </a:t>
            </a:r>
            <a:r>
              <a:rPr lang="pt-PT" sz="2000" i="1" dirty="0" err="1">
                <a:solidFill>
                  <a:schemeClr val="tx1"/>
                </a:solidFill>
                <a:latin typeface="Humnst777 BT"/>
              </a:rPr>
              <a:t>Knapsack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”. Considere uma taxa de </a:t>
            </a:r>
            <a:r>
              <a:rPr lang="pt-PT" sz="2000" dirty="0" err="1">
                <a:solidFill>
                  <a:schemeClr val="tx1"/>
                </a:solidFill>
                <a:latin typeface="Humnst777 BT"/>
              </a:rPr>
              <a:t>seleção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 de 50% (as melhores 5 instâncias contribuem com 2 cópias cada). Como </a:t>
            </a:r>
            <a:r>
              <a:rPr lang="pt-PT" sz="2000" i="1" dirty="0" err="1">
                <a:solidFill>
                  <a:schemeClr val="tx1"/>
                </a:solidFill>
                <a:latin typeface="Humnst777 BT"/>
              </a:rPr>
              <a:t>crossover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, escolha 3 pares diferentes das instâncias </a:t>
            </a:r>
            <a:r>
              <a:rPr lang="pt-PT" sz="2000" dirty="0" err="1">
                <a:solidFill>
                  <a:schemeClr val="tx1"/>
                </a:solidFill>
                <a:latin typeface="Humnst777 BT"/>
              </a:rPr>
              <a:t>selecionadas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 e troque os últimos 3 genes. Finalmente, insira uma mutação aleatória em cada instância. Repita o processo 2 vezes e indique a solução final.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71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"GA"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#Define data 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"pocketknife"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"beans"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"potatoes"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"unions"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"sleepingbag"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"rope"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"compass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15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30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profits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7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weights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knapsack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capacity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#Define fitness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knapsack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){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PT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PT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else</a:t>
            </a:r>
            <a:endParaRPr lang="pt-PT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86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630536"/>
            <a:ext cx="8064000" cy="44627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SGA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SGA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binary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fitness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knapsack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fitness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nBits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length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chromosome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length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popSize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population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size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pcrossover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0.8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crossover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rate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pmutation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mutation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rate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elitism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best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individuals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sure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to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selected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maxiter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generations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names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n,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"genes"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seed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12345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random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seed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SGA@solution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best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solution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#total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selected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items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#total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profit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selected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items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#total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weight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selected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items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24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630536"/>
            <a:ext cx="8064000" cy="8002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#Plot model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SGA@summary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"mean"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,type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"l"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ylab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"mean fitness"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xlab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"iteration</a:t>
            </a:r>
            <a:r>
              <a:rPr lang="en-US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lwd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barplot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SGA@fitness,ylab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"fitness"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xlab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""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"blue"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Algoritmos Genéticos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6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critérios de paragem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7920432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Modelos preditivos são tipicamente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iterativos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Cada iteração ajusta o modelo ao conjunto de treino;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Critérios de paragem do ajustamento: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	i) número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iterações máximo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atingido;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	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ii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erro reduz-se abaixo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limiar de erro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	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iii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modelo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não é alterado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48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en-GB" sz="2800" dirty="0">
                <a:solidFill>
                  <a:schemeClr val="bg2"/>
                </a:solidFill>
                <a:latin typeface="Humnst777 BT" pitchFamily="34" charset="0"/>
              </a:rPr>
              <a:t>EU BD Hackathon 2017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32856"/>
            <a:ext cx="8064000" cy="41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4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b="1" dirty="0" err="1" smtClean="0">
                <a:solidFill>
                  <a:srgbClr val="000000"/>
                </a:solidFill>
                <a:latin typeface="Humnst777 BT"/>
              </a:rPr>
              <a:t>Objectivo</a:t>
            </a:r>
            <a:r>
              <a:rPr lang="en-GB" sz="2000" b="1" dirty="0" smtClean="0">
                <a:solidFill>
                  <a:srgbClr val="000000"/>
                </a:solidFill>
                <a:latin typeface="Humnst777 BT"/>
              </a:rPr>
              <a:t>: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ajudar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a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definir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políticas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sobre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o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mercado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laboral</a:t>
            </a:r>
            <a:endParaRPr lang="en-GB" sz="2000" dirty="0" smtClean="0">
              <a:solidFill>
                <a:srgbClr val="000000"/>
              </a:solidFill>
              <a:latin typeface="Humnst777 BT"/>
            </a:endParaRPr>
          </a:p>
          <a:p>
            <a:pPr marL="342900" indent="-342900">
              <a:lnSpc>
                <a:spcPct val="114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b="1" dirty="0" err="1" smtClean="0">
                <a:solidFill>
                  <a:srgbClr val="000000"/>
                </a:solidFill>
                <a:latin typeface="Humnst777 BT"/>
              </a:rPr>
              <a:t>Organização</a:t>
            </a:r>
            <a:r>
              <a:rPr lang="en-GB" sz="2000" b="1" dirty="0" smtClean="0">
                <a:solidFill>
                  <a:srgbClr val="000000"/>
                </a:solidFill>
                <a:latin typeface="Humnst777 BT"/>
              </a:rPr>
              <a:t>: </a:t>
            </a:r>
            <a:r>
              <a:rPr lang="en-GB" sz="2000" dirty="0">
                <a:solidFill>
                  <a:srgbClr val="000000"/>
                </a:solidFill>
                <a:latin typeface="Humnst777 BT"/>
              </a:rPr>
              <a:t>Eurostat and 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CEDEFOP</a:t>
            </a:r>
          </a:p>
          <a:p>
            <a:pPr marL="342900" indent="-342900">
              <a:lnSpc>
                <a:spcPct val="114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2000" b="1" dirty="0" err="1" smtClean="0">
                <a:solidFill>
                  <a:srgbClr val="000000"/>
                </a:solidFill>
                <a:latin typeface="Humnst777 BT"/>
              </a:rPr>
              <a:t>Projecto</a:t>
            </a:r>
            <a:r>
              <a:rPr lang="en-GB" sz="2000" b="1" dirty="0" smtClean="0">
                <a:solidFill>
                  <a:srgbClr val="000000"/>
                </a:solidFill>
                <a:latin typeface="Humnst777 BT"/>
              </a:rPr>
              <a:t>:</a:t>
            </a:r>
          </a:p>
          <a:p>
            <a:pPr lvl="1">
              <a:lnSpc>
                <a:spcPct val="114000"/>
              </a:lnSpc>
              <a:buClr>
                <a:srgbClr val="C00000"/>
              </a:buClr>
            </a:pP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-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Caracterização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do Mercado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Laboral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.</a:t>
            </a:r>
          </a:p>
          <a:p>
            <a:pPr lvl="1">
              <a:lnSpc>
                <a:spcPct val="114000"/>
              </a:lnSpc>
              <a:buClr>
                <a:srgbClr val="C00000"/>
              </a:buClr>
            </a:pP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-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Estabelecer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associações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entre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indicadores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relevantes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(e.g.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Mobilidade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Laboral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na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UE) e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características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do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mercado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latin typeface="Humnst777 BT"/>
              </a:rPr>
              <a:t>laboral</a:t>
            </a:r>
            <a:r>
              <a:rPr lang="en-GB" sz="2000" dirty="0" smtClean="0">
                <a:solidFill>
                  <a:srgbClr val="000000"/>
                </a:solidFill>
                <a:latin typeface="Humnst777 BT"/>
              </a:rPr>
              <a:t>.</a:t>
            </a:r>
          </a:p>
          <a:p>
            <a:pPr lvl="1">
              <a:lnSpc>
                <a:spcPct val="114000"/>
              </a:lnSpc>
              <a:buClr>
                <a:srgbClr val="C00000"/>
              </a:buClr>
            </a:pPr>
            <a:endParaRPr lang="en-GB" sz="2000" b="1" dirty="0">
              <a:solidFill>
                <a:srgbClr val="000000"/>
              </a:solidFill>
              <a:latin typeface="Humnst777 BT"/>
            </a:endParaRPr>
          </a:p>
          <a:p>
            <a:pPr marL="0" lvl="1">
              <a:lnSpc>
                <a:spcPct val="114000"/>
              </a:lnSpc>
              <a:buClr>
                <a:srgbClr val="C00000"/>
              </a:buClr>
            </a:pPr>
            <a:r>
              <a:rPr lang="en-GB" sz="1600" dirty="0">
                <a:solidFill>
                  <a:srgbClr val="000000"/>
                </a:solidFill>
                <a:latin typeface="Humnst777 BT"/>
                <a:hlinkClick r:id="rId2"/>
              </a:rPr>
              <a:t>https://</a:t>
            </a:r>
            <a:r>
              <a:rPr lang="en-GB" sz="1600" dirty="0" smtClean="0">
                <a:solidFill>
                  <a:srgbClr val="000000"/>
                </a:solidFill>
                <a:latin typeface="Humnst777 BT"/>
                <a:hlinkClick r:id="rId2"/>
              </a:rPr>
              <a:t>github.com/jsollari/EUhackathon2017</a:t>
            </a:r>
            <a:endParaRPr lang="en-GB" sz="1600" dirty="0" smtClean="0">
              <a:solidFill>
                <a:srgbClr val="000000"/>
              </a:solidFill>
              <a:latin typeface="Humnst777 BT"/>
            </a:endParaRPr>
          </a:p>
          <a:p>
            <a:pPr marL="0" lvl="1">
              <a:lnSpc>
                <a:spcPct val="114000"/>
              </a:lnSpc>
              <a:buClr>
                <a:srgbClr val="C00000"/>
              </a:buClr>
            </a:pPr>
            <a:r>
              <a:rPr lang="en-GB" sz="1600" dirty="0">
                <a:solidFill>
                  <a:srgbClr val="000000"/>
                </a:solidFill>
                <a:latin typeface="Humnst777 BT"/>
                <a:hlinkClick r:id="rId3"/>
              </a:rPr>
              <a:t>https://ec.europa.eu/eurostat/web/products-statistical-working-papers/-/</a:t>
            </a:r>
            <a:r>
              <a:rPr lang="en-GB" sz="1600" dirty="0" smtClean="0">
                <a:solidFill>
                  <a:srgbClr val="000000"/>
                </a:solidFill>
                <a:latin typeface="Humnst777 BT"/>
                <a:hlinkClick r:id="rId3"/>
              </a:rPr>
              <a:t>KS-TC-18-002</a:t>
            </a:r>
            <a:endParaRPr lang="en-GB" sz="1600" dirty="0" smtClean="0">
              <a:solidFill>
                <a:srgbClr val="000000"/>
              </a:solidFill>
              <a:latin typeface="Humnst777 BT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9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Dados: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caracaterísticas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do Mercado Laboral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539750" y="2143884"/>
            <a:ext cx="7634239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reg_dem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informação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demográfica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“earn”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estrutura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de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ganhos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educ_uoe_fin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gastos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públicos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em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educação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ilc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rendimento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condições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de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vida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“employ”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informação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sobre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o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emprego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“nama10”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contas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nacionais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educ_part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informação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sobre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educação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Clr>
                <a:srgbClr val="CC0000"/>
              </a:buClr>
              <a:buFont typeface="Wingdings" pitchFamily="2" charset="2"/>
              <a:buChar char="§"/>
            </a:pP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Clr>
                <a:srgbClr val="CC0000"/>
              </a:buClr>
            </a:pP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7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datasets,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17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main variables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7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538161" y="2143884"/>
            <a:ext cx="8210303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reg_dem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 by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age</a:t>
            </a:r>
            <a:endParaRPr lang="en-GB" sz="2000" dirty="0" smtClean="0">
              <a:solidFill>
                <a:srgbClr val="0F0F0F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“earn” by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occupation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and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economic activity</a:t>
            </a: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educ_uoe_fin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</a:t>
            </a: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ilc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</a:t>
            </a: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“employ” by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age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education level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economic activity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“nama10”</a:t>
            </a: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“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educ_part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</a:t>
            </a: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Clr>
                <a:srgbClr val="CC0000"/>
              </a:buClr>
            </a:pP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7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datasets,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17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main variables,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76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variables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Dados: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caracaterísticas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do Mercado Laboral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91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Dados: Mobilidade Laboral na UE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539552" y="2132856"/>
            <a:ext cx="7634239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“lfso_14leeow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” –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informação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sobre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a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força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en-GB" sz="2000" dirty="0" err="1" smtClean="0">
                <a:solidFill>
                  <a:schemeClr val="tx1"/>
                </a:solidFill>
                <a:latin typeface="Humnst777 BT" pitchFamily="34" charset="0"/>
              </a:rPr>
              <a:t>laboral</a:t>
            </a: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Clr>
                <a:srgbClr val="CC0000"/>
              </a:buClr>
            </a:pP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1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dataset, 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1</a:t>
            </a:r>
            <a:r>
              <a:rPr lang="en-GB" sz="2000" dirty="0" smtClean="0">
                <a:solidFill>
                  <a:schemeClr val="tx1"/>
                </a:solidFill>
                <a:latin typeface="Humnst777 BT" pitchFamily="34" charset="0"/>
              </a:rPr>
              <a:t> main variable</a:t>
            </a:r>
          </a:p>
          <a:p>
            <a:pPr>
              <a:buClr>
                <a:srgbClr val="CC0000"/>
              </a:buClr>
            </a:pPr>
            <a:r>
              <a:rPr lang="en-GB" sz="2000" dirty="0">
                <a:solidFill>
                  <a:schemeClr val="tx1"/>
                </a:solidFill>
                <a:latin typeface="Humnst777 BT" pitchFamily="34" charset="0"/>
              </a:rPr>
              <a:t>subjects:</a:t>
            </a:r>
            <a:r>
              <a:rPr lang="en-GB" sz="2000" b="1" dirty="0">
                <a:solidFill>
                  <a:srgbClr val="003366"/>
                </a:solidFill>
                <a:latin typeface="Humnst777 BT" pitchFamily="34" charset="0"/>
              </a:rPr>
              <a:t> </a:t>
            </a:r>
            <a:r>
              <a:rPr lang="en-GB" sz="2000" b="1" dirty="0">
                <a:solidFill>
                  <a:schemeClr val="accent2"/>
                </a:solidFill>
                <a:latin typeface="Humnst777 BT" pitchFamily="34" charset="0"/>
              </a:rPr>
              <a:t>25</a:t>
            </a:r>
            <a:r>
              <a:rPr lang="en-GB" sz="2000" b="1" dirty="0">
                <a:solidFill>
                  <a:srgbClr val="003366"/>
                </a:solidFill>
                <a:latin typeface="Humnst777 BT" pitchFamily="34" charset="0"/>
              </a:rPr>
              <a:t> </a:t>
            </a:r>
            <a:r>
              <a:rPr lang="en-GB" sz="2000" b="1" dirty="0" smtClean="0">
                <a:solidFill>
                  <a:srgbClr val="003366"/>
                </a:solidFill>
                <a:latin typeface="Humnst777 BT" pitchFamily="34" charset="0"/>
              </a:rPr>
              <a:t>(</a:t>
            </a:r>
            <a:r>
              <a:rPr lang="en-GB" sz="2000" b="1" dirty="0" smtClean="0">
                <a:solidFill>
                  <a:schemeClr val="accent2"/>
                </a:solidFill>
                <a:latin typeface="Humnst777 BT" pitchFamily="34" charset="0"/>
              </a:rPr>
              <a:t>NUTS0</a:t>
            </a:r>
            <a:r>
              <a:rPr lang="en-GB" sz="2000" b="1" dirty="0" smtClean="0">
                <a:solidFill>
                  <a:srgbClr val="003366"/>
                </a:solidFill>
                <a:latin typeface="Humnst777 BT" pitchFamily="34" charset="0"/>
              </a:rPr>
              <a:t>)</a:t>
            </a:r>
            <a:endParaRPr lang="en-GB" sz="2000" b="1" dirty="0">
              <a:solidFill>
                <a:srgbClr val="003366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8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212" name="Picture 4" descr="C:\Users\joao.lopes\Documents\Projects\2019\2019.08.13_formacao_DAA2019\images\rapidminer_9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514" y="2021929"/>
            <a:ext cx="641394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de países EU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96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de países EU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143234" name="Picture 2" descr="C:\Users\joao.lopes\Documents\Projects\2019\2019.08.13_formacao_DAA2019\images\rapidminer_10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039620"/>
            <a:ext cx="5429250" cy="412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66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5282" name="Picture 2" descr="C:\Users\joao.lopes\Documents\Projects\2019\2019.08.13_formacao_DAA2019\images\rapidminer_9_4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32" y="2021928"/>
            <a:ext cx="641394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de países EU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04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62" name="Picture 2" descr="C:\Users\joao.lopes\Documents\Projects\2019\2019.08.13_formacao_DAA2019\images\rapidminer_9_4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81" y="2021359"/>
            <a:ext cx="641394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de países EU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1186" name="Picture 2" descr="C:\Users\joao.lopes\Documents\Projects\2019\2019.08.13_formacao_DAA2019\images\rapidminer_9_5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915" y="2022992"/>
            <a:ext cx="6415200" cy="414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de países EU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62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>
                <a:solidFill>
                  <a:schemeClr val="bg2"/>
                </a:solidFill>
                <a:latin typeface="Humnst777 BT" pitchFamily="34" charset="0"/>
              </a:rPr>
              <a:t>Clustering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de países EU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(no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#1.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FUNCTIONS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source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"misc_v2.3.r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2. READ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data/lmktattract.csv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x_all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read.table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(file=f1,header=</a:t>
            </a:r>
            <a:r>
              <a:rPr lang="pt-PT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,sep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row.names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3. ANALYSE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set.seed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12345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main1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"Labour 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market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attractiveness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title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plots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rbind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hsv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seq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len=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,v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)[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7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],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light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hsv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seq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len=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,v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)[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7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],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#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light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hsv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seq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len=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,v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)[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7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],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#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normal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hsv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seq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len=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,v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)[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7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]))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dark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names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=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rownames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x_all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colours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EU28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05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2450" name="Picture 2" descr="C:\Users\joao.lopes\Documents\Projects\2019\2019.08.13_formacao_DAA2019\images\concept_3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47" y="1988840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Freeform 60"/>
          <p:cNvSpPr/>
          <p:nvPr/>
        </p:nvSpPr>
        <p:spPr bwMode="auto">
          <a:xfrm>
            <a:off x="5715000" y="3717925"/>
            <a:ext cx="444500" cy="968375"/>
          </a:xfrm>
          <a:custGeom>
            <a:avLst/>
            <a:gdLst>
              <a:gd name="connsiteX0" fmla="*/ 0 w 444500"/>
              <a:gd name="connsiteY0" fmla="*/ 0 h 968375"/>
              <a:gd name="connsiteX1" fmla="*/ 190500 w 444500"/>
              <a:gd name="connsiteY1" fmla="*/ 200025 h 968375"/>
              <a:gd name="connsiteX2" fmla="*/ 307975 w 444500"/>
              <a:gd name="connsiteY2" fmla="*/ 501650 h 968375"/>
              <a:gd name="connsiteX3" fmla="*/ 381000 w 444500"/>
              <a:gd name="connsiteY3" fmla="*/ 809625 h 968375"/>
              <a:gd name="connsiteX4" fmla="*/ 444500 w 444500"/>
              <a:gd name="connsiteY4" fmla="*/ 968375 h 96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968375">
                <a:moveTo>
                  <a:pt x="0" y="0"/>
                </a:moveTo>
                <a:cubicBezTo>
                  <a:pt x="69585" y="58208"/>
                  <a:pt x="139171" y="116417"/>
                  <a:pt x="190500" y="200025"/>
                </a:cubicBezTo>
                <a:cubicBezTo>
                  <a:pt x="241829" y="283633"/>
                  <a:pt x="276225" y="400050"/>
                  <a:pt x="307975" y="501650"/>
                </a:cubicBezTo>
                <a:cubicBezTo>
                  <a:pt x="339725" y="603250"/>
                  <a:pt x="358246" y="731838"/>
                  <a:pt x="381000" y="809625"/>
                </a:cubicBezTo>
                <a:cubicBezTo>
                  <a:pt x="403754" y="887412"/>
                  <a:pt x="424127" y="927893"/>
                  <a:pt x="444500" y="968375"/>
                </a:cubicBezTo>
              </a:path>
            </a:pathLst>
          </a:custGeom>
          <a:noFill/>
          <a:ln w="31750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7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máximos locais e globais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41040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hill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climbing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(algoritmo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greedy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rgbClr val="002060"/>
                </a:solidFill>
                <a:latin typeface="Humnst777 BT" pitchFamily="34" charset="0"/>
              </a:rPr>
              <a:t>stochastic</a:t>
            </a:r>
            <a:r>
              <a:rPr lang="pt-PT" sz="2000" i="1" dirty="0" smtClean="0">
                <a:solidFill>
                  <a:srgbClr val="002060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rgbClr val="002060"/>
                </a:solidFill>
                <a:latin typeface="Humnst777 BT" pitchFamily="34" charset="0"/>
              </a:rPr>
              <a:t>hill</a:t>
            </a:r>
            <a:r>
              <a:rPr lang="pt-PT" sz="2000" i="1" dirty="0" smtClean="0">
                <a:solidFill>
                  <a:srgbClr val="002060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rgbClr val="002060"/>
                </a:solidFill>
                <a:latin typeface="Humnst777 BT" pitchFamily="34" charset="0"/>
              </a:rPr>
              <a:t>climbing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rgbClr val="C00000"/>
                </a:solidFill>
                <a:latin typeface="Humnst777 BT" pitchFamily="34" charset="0"/>
              </a:rPr>
              <a:t>simulated</a:t>
            </a:r>
            <a:r>
              <a:rPr lang="pt-PT" sz="2000" i="1" dirty="0" smtClean="0">
                <a:solidFill>
                  <a:srgbClr val="C00000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rgbClr val="C00000"/>
                </a:solidFill>
                <a:latin typeface="Humnst777 BT" pitchFamily="34" charset="0"/>
              </a:rPr>
              <a:t>annealing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03848" y="5229200"/>
            <a:ext cx="55446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smtClean="0">
                <a:solidFill>
                  <a:schemeClr val="tx1"/>
                </a:solidFill>
              </a:rPr>
              <a:t>adaptado de Headlessplatter (2007) “Local_maximum.png”</a:t>
            </a:r>
            <a:endParaRPr lang="pt-PT" sz="1600" dirty="0">
              <a:solidFill>
                <a:schemeClr val="tx1"/>
              </a:solidFill>
            </a:endParaRPr>
          </a:p>
        </p:txBody>
      </p:sp>
      <p:sp>
        <p:nvSpPr>
          <p:cNvPr id="22" name="Freeform 21"/>
          <p:cNvSpPr/>
          <p:nvPr/>
        </p:nvSpPr>
        <p:spPr bwMode="auto">
          <a:xfrm>
            <a:off x="6132566" y="2937644"/>
            <a:ext cx="581606" cy="1758950"/>
          </a:xfrm>
          <a:custGeom>
            <a:avLst/>
            <a:gdLst>
              <a:gd name="connsiteX0" fmla="*/ 23759 w 581606"/>
              <a:gd name="connsiteY0" fmla="*/ 1758950 h 1758950"/>
              <a:gd name="connsiteX1" fmla="*/ 26934 w 581606"/>
              <a:gd name="connsiteY1" fmla="*/ 1724025 h 1758950"/>
              <a:gd name="connsiteX2" fmla="*/ 33284 w 581606"/>
              <a:gd name="connsiteY2" fmla="*/ 1711325 h 1758950"/>
              <a:gd name="connsiteX3" fmla="*/ 42809 w 581606"/>
              <a:gd name="connsiteY3" fmla="*/ 1708150 h 1758950"/>
              <a:gd name="connsiteX4" fmla="*/ 42809 w 581606"/>
              <a:gd name="connsiteY4" fmla="*/ 1673225 h 1758950"/>
              <a:gd name="connsiteX5" fmla="*/ 33284 w 581606"/>
              <a:gd name="connsiteY5" fmla="*/ 1670050 h 1758950"/>
              <a:gd name="connsiteX6" fmla="*/ 20584 w 581606"/>
              <a:gd name="connsiteY6" fmla="*/ 1654175 h 1758950"/>
              <a:gd name="connsiteX7" fmla="*/ 7884 w 581606"/>
              <a:gd name="connsiteY7" fmla="*/ 1641475 h 1758950"/>
              <a:gd name="connsiteX8" fmla="*/ 1534 w 581606"/>
              <a:gd name="connsiteY8" fmla="*/ 1631950 h 1758950"/>
              <a:gd name="connsiteX9" fmla="*/ 14234 w 581606"/>
              <a:gd name="connsiteY9" fmla="*/ 1616075 h 1758950"/>
              <a:gd name="connsiteX10" fmla="*/ 17409 w 581606"/>
              <a:gd name="connsiteY10" fmla="*/ 1597025 h 1758950"/>
              <a:gd name="connsiteX11" fmla="*/ 49159 w 581606"/>
              <a:gd name="connsiteY11" fmla="*/ 1581150 h 1758950"/>
              <a:gd name="connsiteX12" fmla="*/ 61859 w 581606"/>
              <a:gd name="connsiteY12" fmla="*/ 1574800 h 1758950"/>
              <a:gd name="connsiteX13" fmla="*/ 55509 w 581606"/>
              <a:gd name="connsiteY13" fmla="*/ 1539875 h 1758950"/>
              <a:gd name="connsiteX14" fmla="*/ 52334 w 581606"/>
              <a:gd name="connsiteY14" fmla="*/ 1527175 h 1758950"/>
              <a:gd name="connsiteX15" fmla="*/ 42809 w 581606"/>
              <a:gd name="connsiteY15" fmla="*/ 1520825 h 1758950"/>
              <a:gd name="connsiteX16" fmla="*/ 30109 w 581606"/>
              <a:gd name="connsiteY16" fmla="*/ 1508125 h 1758950"/>
              <a:gd name="connsiteX17" fmla="*/ 26934 w 581606"/>
              <a:gd name="connsiteY17" fmla="*/ 1498600 h 1758950"/>
              <a:gd name="connsiteX18" fmla="*/ 36459 w 581606"/>
              <a:gd name="connsiteY18" fmla="*/ 1492250 h 1758950"/>
              <a:gd name="connsiteX19" fmla="*/ 45984 w 581606"/>
              <a:gd name="connsiteY19" fmla="*/ 1489075 h 1758950"/>
              <a:gd name="connsiteX20" fmla="*/ 49159 w 581606"/>
              <a:gd name="connsiteY20" fmla="*/ 1479550 h 1758950"/>
              <a:gd name="connsiteX21" fmla="*/ 65034 w 581606"/>
              <a:gd name="connsiteY21" fmla="*/ 1460500 h 1758950"/>
              <a:gd name="connsiteX22" fmla="*/ 71384 w 581606"/>
              <a:gd name="connsiteY22" fmla="*/ 1450975 h 1758950"/>
              <a:gd name="connsiteX23" fmla="*/ 61859 w 581606"/>
              <a:gd name="connsiteY23" fmla="*/ 1428750 h 1758950"/>
              <a:gd name="connsiteX24" fmla="*/ 55509 w 581606"/>
              <a:gd name="connsiteY24" fmla="*/ 1400175 h 1758950"/>
              <a:gd name="connsiteX25" fmla="*/ 84084 w 581606"/>
              <a:gd name="connsiteY25" fmla="*/ 1374775 h 1758950"/>
              <a:gd name="connsiteX26" fmla="*/ 84084 w 581606"/>
              <a:gd name="connsiteY26" fmla="*/ 1374775 h 1758950"/>
              <a:gd name="connsiteX27" fmla="*/ 96784 w 581606"/>
              <a:gd name="connsiteY27" fmla="*/ 1365250 h 1758950"/>
              <a:gd name="connsiteX28" fmla="*/ 99959 w 581606"/>
              <a:gd name="connsiteY28" fmla="*/ 1327150 h 1758950"/>
              <a:gd name="connsiteX29" fmla="*/ 90434 w 581606"/>
              <a:gd name="connsiteY29" fmla="*/ 1320800 h 1758950"/>
              <a:gd name="connsiteX30" fmla="*/ 77734 w 581606"/>
              <a:gd name="connsiteY30" fmla="*/ 1317625 h 1758950"/>
              <a:gd name="connsiteX31" fmla="*/ 80909 w 581606"/>
              <a:gd name="connsiteY31" fmla="*/ 1282700 h 1758950"/>
              <a:gd name="connsiteX32" fmla="*/ 93609 w 581606"/>
              <a:gd name="connsiteY32" fmla="*/ 1266825 h 1758950"/>
              <a:gd name="connsiteX33" fmla="*/ 112659 w 581606"/>
              <a:gd name="connsiteY33" fmla="*/ 1260475 h 1758950"/>
              <a:gd name="connsiteX34" fmla="*/ 138059 w 581606"/>
              <a:gd name="connsiteY34" fmla="*/ 1247775 h 1758950"/>
              <a:gd name="connsiteX35" fmla="*/ 141234 w 581606"/>
              <a:gd name="connsiteY35" fmla="*/ 1200150 h 1758950"/>
              <a:gd name="connsiteX36" fmla="*/ 128534 w 581606"/>
              <a:gd name="connsiteY36" fmla="*/ 1196975 h 1758950"/>
              <a:gd name="connsiteX37" fmla="*/ 119009 w 581606"/>
              <a:gd name="connsiteY37" fmla="*/ 1190625 h 1758950"/>
              <a:gd name="connsiteX38" fmla="*/ 122184 w 581606"/>
              <a:gd name="connsiteY38" fmla="*/ 1146175 h 1758950"/>
              <a:gd name="connsiteX39" fmla="*/ 144409 w 581606"/>
              <a:gd name="connsiteY39" fmla="*/ 1136650 h 1758950"/>
              <a:gd name="connsiteX40" fmla="*/ 163459 w 581606"/>
              <a:gd name="connsiteY40" fmla="*/ 1123950 h 1758950"/>
              <a:gd name="connsiteX41" fmla="*/ 182509 w 581606"/>
              <a:gd name="connsiteY41" fmla="*/ 1108075 h 1758950"/>
              <a:gd name="connsiteX42" fmla="*/ 179334 w 581606"/>
              <a:gd name="connsiteY42" fmla="*/ 1069975 h 1758950"/>
              <a:gd name="connsiteX43" fmla="*/ 176159 w 581606"/>
              <a:gd name="connsiteY43" fmla="*/ 1060450 h 1758950"/>
              <a:gd name="connsiteX44" fmla="*/ 166634 w 581606"/>
              <a:gd name="connsiteY44" fmla="*/ 1054100 h 1758950"/>
              <a:gd name="connsiteX45" fmla="*/ 176159 w 581606"/>
              <a:gd name="connsiteY45" fmla="*/ 1035050 h 1758950"/>
              <a:gd name="connsiteX46" fmla="*/ 185684 w 581606"/>
              <a:gd name="connsiteY46" fmla="*/ 1031875 h 1758950"/>
              <a:gd name="connsiteX47" fmla="*/ 201559 w 581606"/>
              <a:gd name="connsiteY47" fmla="*/ 1000125 h 1758950"/>
              <a:gd name="connsiteX48" fmla="*/ 211084 w 581606"/>
              <a:gd name="connsiteY48" fmla="*/ 996950 h 1758950"/>
              <a:gd name="connsiteX49" fmla="*/ 214259 w 581606"/>
              <a:gd name="connsiteY49" fmla="*/ 987425 h 1758950"/>
              <a:gd name="connsiteX50" fmla="*/ 195209 w 581606"/>
              <a:gd name="connsiteY50" fmla="*/ 974725 h 1758950"/>
              <a:gd name="connsiteX51" fmla="*/ 195209 w 581606"/>
              <a:gd name="connsiteY51" fmla="*/ 933450 h 1758950"/>
              <a:gd name="connsiteX52" fmla="*/ 204734 w 581606"/>
              <a:gd name="connsiteY52" fmla="*/ 930275 h 1758950"/>
              <a:gd name="connsiteX53" fmla="*/ 214259 w 581606"/>
              <a:gd name="connsiteY53" fmla="*/ 920750 h 1758950"/>
              <a:gd name="connsiteX54" fmla="*/ 220609 w 581606"/>
              <a:gd name="connsiteY54" fmla="*/ 911225 h 1758950"/>
              <a:gd name="connsiteX55" fmla="*/ 239659 w 581606"/>
              <a:gd name="connsiteY55" fmla="*/ 904875 h 1758950"/>
              <a:gd name="connsiteX56" fmla="*/ 242834 w 581606"/>
              <a:gd name="connsiteY56" fmla="*/ 895350 h 1758950"/>
              <a:gd name="connsiteX57" fmla="*/ 230134 w 581606"/>
              <a:gd name="connsiteY57" fmla="*/ 860425 h 1758950"/>
              <a:gd name="connsiteX58" fmla="*/ 220609 w 581606"/>
              <a:gd name="connsiteY58" fmla="*/ 854075 h 1758950"/>
              <a:gd name="connsiteX59" fmla="*/ 217434 w 581606"/>
              <a:gd name="connsiteY59" fmla="*/ 838200 h 1758950"/>
              <a:gd name="connsiteX60" fmla="*/ 223784 w 581606"/>
              <a:gd name="connsiteY60" fmla="*/ 812800 h 1758950"/>
              <a:gd name="connsiteX61" fmla="*/ 230134 w 581606"/>
              <a:gd name="connsiteY61" fmla="*/ 793750 h 1758950"/>
              <a:gd name="connsiteX62" fmla="*/ 258709 w 581606"/>
              <a:gd name="connsiteY62" fmla="*/ 768350 h 1758950"/>
              <a:gd name="connsiteX63" fmla="*/ 242834 w 581606"/>
              <a:gd name="connsiteY63" fmla="*/ 736600 h 1758950"/>
              <a:gd name="connsiteX64" fmla="*/ 226959 w 581606"/>
              <a:gd name="connsiteY64" fmla="*/ 723900 h 1758950"/>
              <a:gd name="connsiteX65" fmla="*/ 236484 w 581606"/>
              <a:gd name="connsiteY65" fmla="*/ 692150 h 1758950"/>
              <a:gd name="connsiteX66" fmla="*/ 246009 w 581606"/>
              <a:gd name="connsiteY66" fmla="*/ 688975 h 1758950"/>
              <a:gd name="connsiteX67" fmla="*/ 249184 w 581606"/>
              <a:gd name="connsiteY67" fmla="*/ 679450 h 1758950"/>
              <a:gd name="connsiteX68" fmla="*/ 258709 w 581606"/>
              <a:gd name="connsiteY68" fmla="*/ 676275 h 1758950"/>
              <a:gd name="connsiteX69" fmla="*/ 271409 w 581606"/>
              <a:gd name="connsiteY69" fmla="*/ 669925 h 1758950"/>
              <a:gd name="connsiteX70" fmla="*/ 290459 w 581606"/>
              <a:gd name="connsiteY70" fmla="*/ 660400 h 1758950"/>
              <a:gd name="connsiteX71" fmla="*/ 284109 w 581606"/>
              <a:gd name="connsiteY71" fmla="*/ 644525 h 1758950"/>
              <a:gd name="connsiteX72" fmla="*/ 277759 w 581606"/>
              <a:gd name="connsiteY72" fmla="*/ 625475 h 1758950"/>
              <a:gd name="connsiteX73" fmla="*/ 271409 w 581606"/>
              <a:gd name="connsiteY73" fmla="*/ 615950 h 1758950"/>
              <a:gd name="connsiteX74" fmla="*/ 265059 w 581606"/>
              <a:gd name="connsiteY74" fmla="*/ 581025 h 1758950"/>
              <a:gd name="connsiteX75" fmla="*/ 258709 w 581606"/>
              <a:gd name="connsiteY75" fmla="*/ 571500 h 1758950"/>
              <a:gd name="connsiteX76" fmla="*/ 265059 w 581606"/>
              <a:gd name="connsiteY76" fmla="*/ 561975 h 1758950"/>
              <a:gd name="connsiteX77" fmla="*/ 274584 w 581606"/>
              <a:gd name="connsiteY77" fmla="*/ 558800 h 1758950"/>
              <a:gd name="connsiteX78" fmla="*/ 284109 w 581606"/>
              <a:gd name="connsiteY78" fmla="*/ 552450 h 1758950"/>
              <a:gd name="connsiteX79" fmla="*/ 322209 w 581606"/>
              <a:gd name="connsiteY79" fmla="*/ 546100 h 1758950"/>
              <a:gd name="connsiteX80" fmla="*/ 350784 w 581606"/>
              <a:gd name="connsiteY80" fmla="*/ 536575 h 1758950"/>
              <a:gd name="connsiteX81" fmla="*/ 347609 w 581606"/>
              <a:gd name="connsiteY81" fmla="*/ 498475 h 1758950"/>
              <a:gd name="connsiteX82" fmla="*/ 344434 w 581606"/>
              <a:gd name="connsiteY82" fmla="*/ 488950 h 1758950"/>
              <a:gd name="connsiteX83" fmla="*/ 334909 w 581606"/>
              <a:gd name="connsiteY83" fmla="*/ 463550 h 1758950"/>
              <a:gd name="connsiteX84" fmla="*/ 338084 w 581606"/>
              <a:gd name="connsiteY84" fmla="*/ 450850 h 1758950"/>
              <a:gd name="connsiteX85" fmla="*/ 357134 w 581606"/>
              <a:gd name="connsiteY85" fmla="*/ 447675 h 1758950"/>
              <a:gd name="connsiteX86" fmla="*/ 376184 w 581606"/>
              <a:gd name="connsiteY86" fmla="*/ 441325 h 1758950"/>
              <a:gd name="connsiteX87" fmla="*/ 385709 w 581606"/>
              <a:gd name="connsiteY87" fmla="*/ 434975 h 1758950"/>
              <a:gd name="connsiteX88" fmla="*/ 401584 w 581606"/>
              <a:gd name="connsiteY88" fmla="*/ 431800 h 1758950"/>
              <a:gd name="connsiteX89" fmla="*/ 411109 w 581606"/>
              <a:gd name="connsiteY89" fmla="*/ 428625 h 1758950"/>
              <a:gd name="connsiteX90" fmla="*/ 407934 w 581606"/>
              <a:gd name="connsiteY90" fmla="*/ 419100 h 1758950"/>
              <a:gd name="connsiteX91" fmla="*/ 401584 w 581606"/>
              <a:gd name="connsiteY91" fmla="*/ 371475 h 1758950"/>
              <a:gd name="connsiteX92" fmla="*/ 388884 w 581606"/>
              <a:gd name="connsiteY92" fmla="*/ 352425 h 1758950"/>
              <a:gd name="connsiteX93" fmla="*/ 382534 w 581606"/>
              <a:gd name="connsiteY93" fmla="*/ 342900 h 1758950"/>
              <a:gd name="connsiteX94" fmla="*/ 388884 w 581606"/>
              <a:gd name="connsiteY94" fmla="*/ 317500 h 1758950"/>
              <a:gd name="connsiteX95" fmla="*/ 392059 w 581606"/>
              <a:gd name="connsiteY95" fmla="*/ 307975 h 1758950"/>
              <a:gd name="connsiteX96" fmla="*/ 411109 w 581606"/>
              <a:gd name="connsiteY96" fmla="*/ 298450 h 1758950"/>
              <a:gd name="connsiteX97" fmla="*/ 430159 w 581606"/>
              <a:gd name="connsiteY97" fmla="*/ 295275 h 1758950"/>
              <a:gd name="connsiteX98" fmla="*/ 442859 w 581606"/>
              <a:gd name="connsiteY98" fmla="*/ 288925 h 1758950"/>
              <a:gd name="connsiteX99" fmla="*/ 442859 w 581606"/>
              <a:gd name="connsiteY99" fmla="*/ 257175 h 1758950"/>
              <a:gd name="connsiteX100" fmla="*/ 433334 w 581606"/>
              <a:gd name="connsiteY100" fmla="*/ 254000 h 1758950"/>
              <a:gd name="connsiteX101" fmla="*/ 420634 w 581606"/>
              <a:gd name="connsiteY101" fmla="*/ 215900 h 1758950"/>
              <a:gd name="connsiteX102" fmla="*/ 442859 w 581606"/>
              <a:gd name="connsiteY102" fmla="*/ 203200 h 1758950"/>
              <a:gd name="connsiteX103" fmla="*/ 465084 w 581606"/>
              <a:gd name="connsiteY103" fmla="*/ 196850 h 1758950"/>
              <a:gd name="connsiteX104" fmla="*/ 474609 w 581606"/>
              <a:gd name="connsiteY104" fmla="*/ 190500 h 1758950"/>
              <a:gd name="connsiteX105" fmla="*/ 474609 w 581606"/>
              <a:gd name="connsiteY105" fmla="*/ 168275 h 1758950"/>
              <a:gd name="connsiteX106" fmla="*/ 468259 w 581606"/>
              <a:gd name="connsiteY106" fmla="*/ 158750 h 1758950"/>
              <a:gd name="connsiteX107" fmla="*/ 461909 w 581606"/>
              <a:gd name="connsiteY107" fmla="*/ 139700 h 1758950"/>
              <a:gd name="connsiteX108" fmla="*/ 468259 w 581606"/>
              <a:gd name="connsiteY108" fmla="*/ 130175 h 1758950"/>
              <a:gd name="connsiteX109" fmla="*/ 474609 w 581606"/>
              <a:gd name="connsiteY109" fmla="*/ 111125 h 1758950"/>
              <a:gd name="connsiteX110" fmla="*/ 493659 w 581606"/>
              <a:gd name="connsiteY110" fmla="*/ 104775 h 1758950"/>
              <a:gd name="connsiteX111" fmla="*/ 503184 w 581606"/>
              <a:gd name="connsiteY111" fmla="*/ 101600 h 1758950"/>
              <a:gd name="connsiteX112" fmla="*/ 525409 w 581606"/>
              <a:gd name="connsiteY112" fmla="*/ 98425 h 1758950"/>
              <a:gd name="connsiteX113" fmla="*/ 531759 w 581606"/>
              <a:gd name="connsiteY113" fmla="*/ 60325 h 1758950"/>
              <a:gd name="connsiteX114" fmla="*/ 541284 w 581606"/>
              <a:gd name="connsiteY114" fmla="*/ 38100 h 1758950"/>
              <a:gd name="connsiteX115" fmla="*/ 573034 w 581606"/>
              <a:gd name="connsiteY115" fmla="*/ 25400 h 1758950"/>
              <a:gd name="connsiteX116" fmla="*/ 579384 w 581606"/>
              <a:gd name="connsiteY116" fmla="*/ 15875 h 1758950"/>
              <a:gd name="connsiteX117" fmla="*/ 563509 w 581606"/>
              <a:gd name="connsiteY117" fmla="*/ 3175 h 1758950"/>
              <a:gd name="connsiteX118" fmla="*/ 563509 w 581606"/>
              <a:gd name="connsiteY118" fmla="*/ 0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581606" h="1758950">
                <a:moveTo>
                  <a:pt x="23759" y="1758950"/>
                </a:moveTo>
                <a:cubicBezTo>
                  <a:pt x="19704" y="1738677"/>
                  <a:pt x="18340" y="1745509"/>
                  <a:pt x="26934" y="1724025"/>
                </a:cubicBezTo>
                <a:cubicBezTo>
                  <a:pt x="28692" y="1719631"/>
                  <a:pt x="29937" y="1714672"/>
                  <a:pt x="33284" y="1711325"/>
                </a:cubicBezTo>
                <a:cubicBezTo>
                  <a:pt x="35651" y="1708958"/>
                  <a:pt x="39634" y="1709208"/>
                  <a:pt x="42809" y="1708150"/>
                </a:cubicBezTo>
                <a:cubicBezTo>
                  <a:pt x="47140" y="1695157"/>
                  <a:pt x="50331" y="1690150"/>
                  <a:pt x="42809" y="1673225"/>
                </a:cubicBezTo>
                <a:cubicBezTo>
                  <a:pt x="41450" y="1670167"/>
                  <a:pt x="36459" y="1671108"/>
                  <a:pt x="33284" y="1670050"/>
                </a:cubicBezTo>
                <a:cubicBezTo>
                  <a:pt x="25304" y="1646109"/>
                  <a:pt x="36997" y="1674691"/>
                  <a:pt x="20584" y="1654175"/>
                </a:cubicBezTo>
                <a:cubicBezTo>
                  <a:pt x="8269" y="1638781"/>
                  <a:pt x="28666" y="1648402"/>
                  <a:pt x="7884" y="1641475"/>
                </a:cubicBezTo>
                <a:cubicBezTo>
                  <a:pt x="5767" y="1638300"/>
                  <a:pt x="2161" y="1635714"/>
                  <a:pt x="1534" y="1631950"/>
                </a:cubicBezTo>
                <a:cubicBezTo>
                  <a:pt x="0" y="1622748"/>
                  <a:pt x="8669" y="1619785"/>
                  <a:pt x="14234" y="1616075"/>
                </a:cubicBezTo>
                <a:cubicBezTo>
                  <a:pt x="15292" y="1609725"/>
                  <a:pt x="13717" y="1602299"/>
                  <a:pt x="17409" y="1597025"/>
                </a:cubicBezTo>
                <a:cubicBezTo>
                  <a:pt x="27859" y="1582096"/>
                  <a:pt x="36048" y="1586067"/>
                  <a:pt x="49159" y="1581150"/>
                </a:cubicBezTo>
                <a:cubicBezTo>
                  <a:pt x="53591" y="1579488"/>
                  <a:pt x="57626" y="1576917"/>
                  <a:pt x="61859" y="1574800"/>
                </a:cubicBezTo>
                <a:cubicBezTo>
                  <a:pt x="59561" y="1561014"/>
                  <a:pt x="58467" y="1553188"/>
                  <a:pt x="55509" y="1539875"/>
                </a:cubicBezTo>
                <a:cubicBezTo>
                  <a:pt x="54562" y="1535615"/>
                  <a:pt x="54755" y="1530806"/>
                  <a:pt x="52334" y="1527175"/>
                </a:cubicBezTo>
                <a:cubicBezTo>
                  <a:pt x="50217" y="1524000"/>
                  <a:pt x="45984" y="1522942"/>
                  <a:pt x="42809" y="1520825"/>
                </a:cubicBezTo>
                <a:cubicBezTo>
                  <a:pt x="34342" y="1495425"/>
                  <a:pt x="47042" y="1525058"/>
                  <a:pt x="30109" y="1508125"/>
                </a:cubicBezTo>
                <a:cubicBezTo>
                  <a:pt x="27742" y="1505758"/>
                  <a:pt x="27992" y="1501775"/>
                  <a:pt x="26934" y="1498600"/>
                </a:cubicBezTo>
                <a:cubicBezTo>
                  <a:pt x="30109" y="1496483"/>
                  <a:pt x="33046" y="1493957"/>
                  <a:pt x="36459" y="1492250"/>
                </a:cubicBezTo>
                <a:cubicBezTo>
                  <a:pt x="39452" y="1490753"/>
                  <a:pt x="43617" y="1491442"/>
                  <a:pt x="45984" y="1489075"/>
                </a:cubicBezTo>
                <a:cubicBezTo>
                  <a:pt x="48351" y="1486708"/>
                  <a:pt x="47841" y="1482626"/>
                  <a:pt x="49159" y="1479550"/>
                </a:cubicBezTo>
                <a:cubicBezTo>
                  <a:pt x="55604" y="1464511"/>
                  <a:pt x="52870" y="1468609"/>
                  <a:pt x="65034" y="1460500"/>
                </a:cubicBezTo>
                <a:cubicBezTo>
                  <a:pt x="67151" y="1457325"/>
                  <a:pt x="70844" y="1454753"/>
                  <a:pt x="71384" y="1450975"/>
                </a:cubicBezTo>
                <a:cubicBezTo>
                  <a:pt x="72852" y="1440696"/>
                  <a:pt x="65760" y="1436551"/>
                  <a:pt x="61859" y="1428750"/>
                </a:cubicBezTo>
                <a:cubicBezTo>
                  <a:pt x="57951" y="1420934"/>
                  <a:pt x="56728" y="1407492"/>
                  <a:pt x="55509" y="1400175"/>
                </a:cubicBezTo>
                <a:cubicBezTo>
                  <a:pt x="72506" y="1388844"/>
                  <a:pt x="62336" y="1396523"/>
                  <a:pt x="84084" y="1374775"/>
                </a:cubicBezTo>
                <a:lnTo>
                  <a:pt x="84084" y="1374775"/>
                </a:lnTo>
                <a:lnTo>
                  <a:pt x="96784" y="1365250"/>
                </a:lnTo>
                <a:cubicBezTo>
                  <a:pt x="101613" y="1350762"/>
                  <a:pt x="107655" y="1342541"/>
                  <a:pt x="99959" y="1327150"/>
                </a:cubicBezTo>
                <a:cubicBezTo>
                  <a:pt x="98252" y="1323737"/>
                  <a:pt x="93941" y="1322303"/>
                  <a:pt x="90434" y="1320800"/>
                </a:cubicBezTo>
                <a:cubicBezTo>
                  <a:pt x="86423" y="1319081"/>
                  <a:pt x="81967" y="1318683"/>
                  <a:pt x="77734" y="1317625"/>
                </a:cubicBezTo>
                <a:cubicBezTo>
                  <a:pt x="71937" y="1300233"/>
                  <a:pt x="73389" y="1310273"/>
                  <a:pt x="80909" y="1282700"/>
                </a:cubicBezTo>
                <a:cubicBezTo>
                  <a:pt x="83640" y="1272688"/>
                  <a:pt x="83182" y="1271459"/>
                  <a:pt x="93609" y="1266825"/>
                </a:cubicBezTo>
                <a:cubicBezTo>
                  <a:pt x="99726" y="1264107"/>
                  <a:pt x="106672" y="1263468"/>
                  <a:pt x="112659" y="1260475"/>
                </a:cubicBezTo>
                <a:lnTo>
                  <a:pt x="138059" y="1247775"/>
                </a:lnTo>
                <a:cubicBezTo>
                  <a:pt x="142068" y="1241761"/>
                  <a:pt x="171933" y="1207825"/>
                  <a:pt x="141234" y="1200150"/>
                </a:cubicBezTo>
                <a:lnTo>
                  <a:pt x="128534" y="1196975"/>
                </a:lnTo>
                <a:cubicBezTo>
                  <a:pt x="125359" y="1194858"/>
                  <a:pt x="121126" y="1193800"/>
                  <a:pt x="119009" y="1190625"/>
                </a:cubicBezTo>
                <a:cubicBezTo>
                  <a:pt x="111576" y="1179475"/>
                  <a:pt x="119036" y="1152471"/>
                  <a:pt x="122184" y="1146175"/>
                </a:cubicBezTo>
                <a:cubicBezTo>
                  <a:pt x="124630" y="1141284"/>
                  <a:pt x="139761" y="1139232"/>
                  <a:pt x="144409" y="1136650"/>
                </a:cubicBezTo>
                <a:cubicBezTo>
                  <a:pt x="151080" y="1132944"/>
                  <a:pt x="158880" y="1130055"/>
                  <a:pt x="163459" y="1123950"/>
                </a:cubicBezTo>
                <a:cubicBezTo>
                  <a:pt x="174992" y="1108573"/>
                  <a:pt x="167964" y="1112923"/>
                  <a:pt x="182509" y="1108075"/>
                </a:cubicBezTo>
                <a:cubicBezTo>
                  <a:pt x="181451" y="1095375"/>
                  <a:pt x="181018" y="1082607"/>
                  <a:pt x="179334" y="1069975"/>
                </a:cubicBezTo>
                <a:cubicBezTo>
                  <a:pt x="178892" y="1066658"/>
                  <a:pt x="178250" y="1063063"/>
                  <a:pt x="176159" y="1060450"/>
                </a:cubicBezTo>
                <a:cubicBezTo>
                  <a:pt x="173775" y="1057470"/>
                  <a:pt x="169809" y="1056217"/>
                  <a:pt x="166634" y="1054100"/>
                </a:cubicBezTo>
                <a:cubicBezTo>
                  <a:pt x="168726" y="1047825"/>
                  <a:pt x="170564" y="1039526"/>
                  <a:pt x="176159" y="1035050"/>
                </a:cubicBezTo>
                <a:cubicBezTo>
                  <a:pt x="178772" y="1032959"/>
                  <a:pt x="182509" y="1032933"/>
                  <a:pt x="185684" y="1031875"/>
                </a:cubicBezTo>
                <a:cubicBezTo>
                  <a:pt x="187959" y="1022774"/>
                  <a:pt x="191250" y="1003561"/>
                  <a:pt x="201559" y="1000125"/>
                </a:cubicBezTo>
                <a:lnTo>
                  <a:pt x="211084" y="996950"/>
                </a:lnTo>
                <a:cubicBezTo>
                  <a:pt x="212142" y="993775"/>
                  <a:pt x="215317" y="990600"/>
                  <a:pt x="214259" y="987425"/>
                </a:cubicBezTo>
                <a:cubicBezTo>
                  <a:pt x="211286" y="978506"/>
                  <a:pt x="202346" y="977104"/>
                  <a:pt x="195209" y="974725"/>
                </a:cubicBezTo>
                <a:cubicBezTo>
                  <a:pt x="191375" y="959388"/>
                  <a:pt x="187895" y="951734"/>
                  <a:pt x="195209" y="933450"/>
                </a:cubicBezTo>
                <a:cubicBezTo>
                  <a:pt x="196452" y="930343"/>
                  <a:pt x="201559" y="931333"/>
                  <a:pt x="204734" y="930275"/>
                </a:cubicBezTo>
                <a:cubicBezTo>
                  <a:pt x="207909" y="927100"/>
                  <a:pt x="211384" y="924199"/>
                  <a:pt x="214259" y="920750"/>
                </a:cubicBezTo>
                <a:cubicBezTo>
                  <a:pt x="216702" y="917819"/>
                  <a:pt x="217373" y="913247"/>
                  <a:pt x="220609" y="911225"/>
                </a:cubicBezTo>
                <a:cubicBezTo>
                  <a:pt x="226285" y="907677"/>
                  <a:pt x="239659" y="904875"/>
                  <a:pt x="239659" y="904875"/>
                </a:cubicBezTo>
                <a:cubicBezTo>
                  <a:pt x="240717" y="901700"/>
                  <a:pt x="243137" y="898683"/>
                  <a:pt x="242834" y="895350"/>
                </a:cubicBezTo>
                <a:cubicBezTo>
                  <a:pt x="241931" y="885418"/>
                  <a:pt x="238539" y="868830"/>
                  <a:pt x="230134" y="860425"/>
                </a:cubicBezTo>
                <a:cubicBezTo>
                  <a:pt x="227436" y="857727"/>
                  <a:pt x="223784" y="856192"/>
                  <a:pt x="220609" y="854075"/>
                </a:cubicBezTo>
                <a:cubicBezTo>
                  <a:pt x="219551" y="848783"/>
                  <a:pt x="217020" y="843581"/>
                  <a:pt x="217434" y="838200"/>
                </a:cubicBezTo>
                <a:cubicBezTo>
                  <a:pt x="218103" y="829498"/>
                  <a:pt x="221386" y="821191"/>
                  <a:pt x="223784" y="812800"/>
                </a:cubicBezTo>
                <a:cubicBezTo>
                  <a:pt x="225623" y="806364"/>
                  <a:pt x="225401" y="798483"/>
                  <a:pt x="230134" y="793750"/>
                </a:cubicBezTo>
                <a:cubicBezTo>
                  <a:pt x="251882" y="772002"/>
                  <a:pt x="241712" y="779681"/>
                  <a:pt x="258709" y="768350"/>
                </a:cubicBezTo>
                <a:cubicBezTo>
                  <a:pt x="252637" y="713698"/>
                  <a:pt x="265931" y="751998"/>
                  <a:pt x="242834" y="736600"/>
                </a:cubicBezTo>
                <a:cubicBezTo>
                  <a:pt x="214111" y="717452"/>
                  <a:pt x="258098" y="734280"/>
                  <a:pt x="226959" y="723900"/>
                </a:cubicBezTo>
                <a:cubicBezTo>
                  <a:pt x="228092" y="719366"/>
                  <a:pt x="234376" y="692853"/>
                  <a:pt x="236484" y="692150"/>
                </a:cubicBezTo>
                <a:lnTo>
                  <a:pt x="246009" y="688975"/>
                </a:lnTo>
                <a:cubicBezTo>
                  <a:pt x="247067" y="685800"/>
                  <a:pt x="246817" y="681817"/>
                  <a:pt x="249184" y="679450"/>
                </a:cubicBezTo>
                <a:cubicBezTo>
                  <a:pt x="251551" y="677083"/>
                  <a:pt x="255633" y="677593"/>
                  <a:pt x="258709" y="676275"/>
                </a:cubicBezTo>
                <a:cubicBezTo>
                  <a:pt x="263059" y="674411"/>
                  <a:pt x="267059" y="671789"/>
                  <a:pt x="271409" y="669925"/>
                </a:cubicBezTo>
                <a:cubicBezTo>
                  <a:pt x="289812" y="662038"/>
                  <a:pt x="272154" y="672603"/>
                  <a:pt x="290459" y="660400"/>
                </a:cubicBezTo>
                <a:cubicBezTo>
                  <a:pt x="288342" y="655108"/>
                  <a:pt x="286057" y="649881"/>
                  <a:pt x="284109" y="644525"/>
                </a:cubicBezTo>
                <a:cubicBezTo>
                  <a:pt x="281822" y="638235"/>
                  <a:pt x="281472" y="631044"/>
                  <a:pt x="277759" y="625475"/>
                </a:cubicBezTo>
                <a:lnTo>
                  <a:pt x="271409" y="615950"/>
                </a:lnTo>
                <a:cubicBezTo>
                  <a:pt x="270673" y="610800"/>
                  <a:pt x="268267" y="588510"/>
                  <a:pt x="265059" y="581025"/>
                </a:cubicBezTo>
                <a:cubicBezTo>
                  <a:pt x="263556" y="577518"/>
                  <a:pt x="260826" y="574675"/>
                  <a:pt x="258709" y="571500"/>
                </a:cubicBezTo>
                <a:cubicBezTo>
                  <a:pt x="260826" y="568325"/>
                  <a:pt x="262079" y="564359"/>
                  <a:pt x="265059" y="561975"/>
                </a:cubicBezTo>
                <a:cubicBezTo>
                  <a:pt x="267672" y="559884"/>
                  <a:pt x="271591" y="560297"/>
                  <a:pt x="274584" y="558800"/>
                </a:cubicBezTo>
                <a:cubicBezTo>
                  <a:pt x="277997" y="557093"/>
                  <a:pt x="280696" y="554157"/>
                  <a:pt x="284109" y="552450"/>
                </a:cubicBezTo>
                <a:cubicBezTo>
                  <a:pt x="294747" y="547131"/>
                  <a:pt x="313155" y="547106"/>
                  <a:pt x="322209" y="546100"/>
                </a:cubicBezTo>
                <a:cubicBezTo>
                  <a:pt x="331734" y="542925"/>
                  <a:pt x="351618" y="546581"/>
                  <a:pt x="350784" y="536575"/>
                </a:cubicBezTo>
                <a:cubicBezTo>
                  <a:pt x="349726" y="523875"/>
                  <a:pt x="349293" y="511107"/>
                  <a:pt x="347609" y="498475"/>
                </a:cubicBezTo>
                <a:cubicBezTo>
                  <a:pt x="347167" y="495158"/>
                  <a:pt x="345353" y="492168"/>
                  <a:pt x="344434" y="488950"/>
                </a:cubicBezTo>
                <a:cubicBezTo>
                  <a:pt x="338670" y="468776"/>
                  <a:pt x="344773" y="483279"/>
                  <a:pt x="334909" y="463550"/>
                </a:cubicBezTo>
                <a:cubicBezTo>
                  <a:pt x="335967" y="459317"/>
                  <a:pt x="334533" y="453386"/>
                  <a:pt x="338084" y="450850"/>
                </a:cubicBezTo>
                <a:cubicBezTo>
                  <a:pt x="343322" y="447108"/>
                  <a:pt x="350889" y="449236"/>
                  <a:pt x="357134" y="447675"/>
                </a:cubicBezTo>
                <a:cubicBezTo>
                  <a:pt x="363628" y="446052"/>
                  <a:pt x="369834" y="443442"/>
                  <a:pt x="376184" y="441325"/>
                </a:cubicBezTo>
                <a:cubicBezTo>
                  <a:pt x="379804" y="440118"/>
                  <a:pt x="382136" y="436315"/>
                  <a:pt x="385709" y="434975"/>
                </a:cubicBezTo>
                <a:cubicBezTo>
                  <a:pt x="390762" y="433080"/>
                  <a:pt x="396349" y="433109"/>
                  <a:pt x="401584" y="431800"/>
                </a:cubicBezTo>
                <a:cubicBezTo>
                  <a:pt x="404831" y="430988"/>
                  <a:pt x="407934" y="429683"/>
                  <a:pt x="411109" y="428625"/>
                </a:cubicBezTo>
                <a:cubicBezTo>
                  <a:pt x="410051" y="425450"/>
                  <a:pt x="408376" y="422417"/>
                  <a:pt x="407934" y="419100"/>
                </a:cubicBezTo>
                <a:cubicBezTo>
                  <a:pt x="407531" y="416078"/>
                  <a:pt x="407988" y="383002"/>
                  <a:pt x="401584" y="371475"/>
                </a:cubicBezTo>
                <a:cubicBezTo>
                  <a:pt x="397878" y="364804"/>
                  <a:pt x="393117" y="358775"/>
                  <a:pt x="388884" y="352425"/>
                </a:cubicBezTo>
                <a:lnTo>
                  <a:pt x="382534" y="342900"/>
                </a:lnTo>
                <a:cubicBezTo>
                  <a:pt x="384651" y="334433"/>
                  <a:pt x="386124" y="325779"/>
                  <a:pt x="388884" y="317500"/>
                </a:cubicBezTo>
                <a:cubicBezTo>
                  <a:pt x="389942" y="314325"/>
                  <a:pt x="389968" y="310588"/>
                  <a:pt x="392059" y="307975"/>
                </a:cubicBezTo>
                <a:cubicBezTo>
                  <a:pt x="395762" y="303346"/>
                  <a:pt x="405513" y="299694"/>
                  <a:pt x="411109" y="298450"/>
                </a:cubicBezTo>
                <a:cubicBezTo>
                  <a:pt x="417393" y="297053"/>
                  <a:pt x="423809" y="296333"/>
                  <a:pt x="430159" y="295275"/>
                </a:cubicBezTo>
                <a:cubicBezTo>
                  <a:pt x="434392" y="293158"/>
                  <a:pt x="439512" y="292272"/>
                  <a:pt x="442859" y="288925"/>
                </a:cubicBezTo>
                <a:cubicBezTo>
                  <a:pt x="449376" y="282408"/>
                  <a:pt x="444327" y="260111"/>
                  <a:pt x="442859" y="257175"/>
                </a:cubicBezTo>
                <a:cubicBezTo>
                  <a:pt x="441362" y="254182"/>
                  <a:pt x="436509" y="255058"/>
                  <a:pt x="433334" y="254000"/>
                </a:cubicBezTo>
                <a:cubicBezTo>
                  <a:pt x="425836" y="224008"/>
                  <a:pt x="430887" y="236406"/>
                  <a:pt x="420634" y="215900"/>
                </a:cubicBezTo>
                <a:cubicBezTo>
                  <a:pt x="430200" y="209523"/>
                  <a:pt x="431580" y="208034"/>
                  <a:pt x="442859" y="203200"/>
                </a:cubicBezTo>
                <a:cubicBezTo>
                  <a:pt x="449236" y="200467"/>
                  <a:pt x="458639" y="198461"/>
                  <a:pt x="465084" y="196850"/>
                </a:cubicBezTo>
                <a:cubicBezTo>
                  <a:pt x="468259" y="194733"/>
                  <a:pt x="472492" y="193675"/>
                  <a:pt x="474609" y="190500"/>
                </a:cubicBezTo>
                <a:cubicBezTo>
                  <a:pt x="479747" y="182794"/>
                  <a:pt x="478281" y="175620"/>
                  <a:pt x="474609" y="168275"/>
                </a:cubicBezTo>
                <a:cubicBezTo>
                  <a:pt x="472902" y="164862"/>
                  <a:pt x="469809" y="162237"/>
                  <a:pt x="468259" y="158750"/>
                </a:cubicBezTo>
                <a:cubicBezTo>
                  <a:pt x="465541" y="152633"/>
                  <a:pt x="461909" y="139700"/>
                  <a:pt x="461909" y="139700"/>
                </a:cubicBezTo>
                <a:cubicBezTo>
                  <a:pt x="464026" y="136525"/>
                  <a:pt x="466709" y="133662"/>
                  <a:pt x="468259" y="130175"/>
                </a:cubicBezTo>
                <a:cubicBezTo>
                  <a:pt x="470977" y="124058"/>
                  <a:pt x="468259" y="113242"/>
                  <a:pt x="474609" y="111125"/>
                </a:cubicBezTo>
                <a:lnTo>
                  <a:pt x="493659" y="104775"/>
                </a:lnTo>
                <a:cubicBezTo>
                  <a:pt x="496834" y="103717"/>
                  <a:pt x="499871" y="102073"/>
                  <a:pt x="503184" y="101600"/>
                </a:cubicBezTo>
                <a:lnTo>
                  <a:pt x="525409" y="98425"/>
                </a:lnTo>
                <a:cubicBezTo>
                  <a:pt x="530569" y="51985"/>
                  <a:pt x="524989" y="84019"/>
                  <a:pt x="531759" y="60325"/>
                </a:cubicBezTo>
                <a:cubicBezTo>
                  <a:pt x="534674" y="50124"/>
                  <a:pt x="533550" y="45834"/>
                  <a:pt x="541284" y="38100"/>
                </a:cubicBezTo>
                <a:cubicBezTo>
                  <a:pt x="549438" y="29946"/>
                  <a:pt x="562449" y="28046"/>
                  <a:pt x="573034" y="25400"/>
                </a:cubicBezTo>
                <a:cubicBezTo>
                  <a:pt x="575151" y="22225"/>
                  <a:pt x="578757" y="19639"/>
                  <a:pt x="579384" y="15875"/>
                </a:cubicBezTo>
                <a:cubicBezTo>
                  <a:pt x="581606" y="2541"/>
                  <a:pt x="570619" y="6730"/>
                  <a:pt x="563509" y="3175"/>
                </a:cubicBezTo>
                <a:cubicBezTo>
                  <a:pt x="562562" y="2702"/>
                  <a:pt x="563509" y="1058"/>
                  <a:pt x="563509" y="0"/>
                </a:cubicBezTo>
              </a:path>
            </a:pathLst>
          </a:cu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oval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 flipV="1">
            <a:off x="5795962" y="4205747"/>
            <a:ext cx="360733" cy="490872"/>
          </a:xfrm>
          <a:prstGeom prst="straightConnector1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5795962" y="4051300"/>
            <a:ext cx="413147" cy="154448"/>
          </a:xfrm>
          <a:prstGeom prst="straightConnector1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sm" len="sm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H="1" flipV="1">
            <a:off x="5736829" y="3817120"/>
            <a:ext cx="472280" cy="234180"/>
          </a:xfrm>
          <a:prstGeom prst="straightConnector1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sm" len="sm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flipV="1">
            <a:off x="5736829" y="3698876"/>
            <a:ext cx="485774" cy="118764"/>
          </a:xfrm>
          <a:prstGeom prst="straightConnector1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sm" len="sm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6209109" y="3457575"/>
            <a:ext cx="398066" cy="241300"/>
          </a:xfrm>
          <a:prstGeom prst="straightConnector1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sm" len="sm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flipV="1">
            <a:off x="6607175" y="3378201"/>
            <a:ext cx="339328" cy="79374"/>
          </a:xfrm>
          <a:prstGeom prst="straightConnector1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sm" len="sm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H="1" flipV="1">
            <a:off x="6714172" y="3140968"/>
            <a:ext cx="232331" cy="237232"/>
          </a:xfrm>
          <a:prstGeom prst="straightConnector1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sm" len="sm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 flipV="1">
            <a:off x="6714172" y="2911476"/>
            <a:ext cx="22781" cy="229492"/>
          </a:xfrm>
          <a:prstGeom prst="straightConnector1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2260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40000" y="1630536"/>
            <a:ext cx="8064000" cy="44627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#normalize </a:t>
            </a:r>
            <a:r>
              <a:rPr lang="pt-PT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and</a:t>
            </a: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scale</a:t>
            </a: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data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n_all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&lt;- </a:t>
            </a:r>
            <a:r>
              <a:rPr lang="pt-PT" sz="120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itchFamily="49" charset="0"/>
              </a:rPr>
              <a:t>c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5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6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2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3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20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2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27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w_all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&lt;- </a:t>
            </a:r>
            <a:r>
              <a:rPr lang="pt-PT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itchFamily="49" charset="0"/>
              </a:rPr>
              <a:t>rep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/</a:t>
            </a:r>
            <a:r>
              <a:rPr lang="pt-PT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n_all</a:t>
            </a:r>
            <a:r>
              <a:rPr lang="pt-PT" sz="12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times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n_all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x_norm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itchFamily="49" charset="0"/>
              </a:rPr>
              <a:t>t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itchFamily="49" charset="0"/>
              </a:rPr>
              <a:t>apply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itchFamily="49" charset="0"/>
              </a:rPr>
              <a:t>scale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x_all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),</a:t>
            </a:r>
            <a:r>
              <a:rPr lang="pt-PT" sz="12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itchFamily="49" charset="0"/>
              </a:rPr>
              <a:t>function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){</a:t>
            </a:r>
            <a:r>
              <a:rPr lang="pt-PT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*</a:t>
            </a:r>
            <a:r>
              <a:rPr lang="pt-PT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w_all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}))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x_dist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&lt;- </a:t>
            </a:r>
            <a:r>
              <a:rPr lang="pt-PT" sz="1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itchFamily="49" charset="0"/>
              </a:rPr>
              <a:t>dist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x_norm,method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euclidean</a:t>
            </a:r>
            <a:r>
              <a:rPr lang="pt-PT" sz="12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) </a:t>
            </a: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calculate</a:t>
            </a: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distances</a:t>
            </a:r>
            <a:endParaRPr lang="pt-PT" sz="1200" b="1" dirty="0">
              <a:solidFill>
                <a:srgbClr val="00B05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perform</a:t>
            </a: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 Social Network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Analysis</a:t>
            </a:r>
            <a:endParaRPr lang="pt-PT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itchFamily="49" charset="0"/>
              </a:rPr>
              <a:t>set.seed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12345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f1 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"../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results</a:t>
            </a:r>
            <a:r>
              <a:rPr lang="pt-PT" sz="12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/lmktattract_1/net</a:t>
            </a:r>
            <a:r>
              <a:rPr lang="pt-PT" sz="12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chemeClr val="bg2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plot_sna_v2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x_dist,col1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col1,edge_thr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0.65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,f1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f1,main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main1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perform</a:t>
            </a: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Partition</a:t>
            </a: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Around</a:t>
            </a: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Medoids</a:t>
            </a:r>
            <a:r>
              <a:rPr lang="pt-PT" sz="1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analysis</a:t>
            </a:r>
            <a:endParaRPr lang="pt-PT" sz="1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f1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"../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results</a:t>
            </a:r>
            <a:r>
              <a:rPr lang="pt-PT" sz="12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/lmktattract_1/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pam</a:t>
            </a:r>
            <a:r>
              <a:rPr lang="pt-PT" sz="12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"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plot_pam_v2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x_dist,col1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col1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f1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f1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main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main1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kbest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&lt;- </a:t>
            </a:r>
            <a:r>
              <a:rPr lang="pt-PT" sz="1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itchFamily="49" charset="0"/>
              </a:rPr>
              <a:t>10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f1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itchFamily="49" charset="0"/>
              </a:rPr>
              <a:t>paste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"../</a:t>
            </a:r>
            <a:r>
              <a:rPr lang="pt-PT" sz="12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results</a:t>
            </a:r>
            <a:r>
              <a:rPr lang="pt-PT" sz="12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/lmktattract_1/pam_</a:t>
            </a:r>
            <a:r>
              <a:rPr lang="pt-PT" sz="12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grps</a:t>
            </a:r>
            <a:r>
              <a:rPr lang="pt-PT" sz="12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kbest</a:t>
            </a:r>
            <a:r>
              <a:rPr lang="pt-PT" sz="12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sep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itchFamily="49" charset="0"/>
              </a:rPr>
              <a:t>""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plot_pam_v2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x_dist</a:t>
            </a:r>
            <a:r>
              <a:rPr lang="pt-PT" sz="12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kbest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kbest,col1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col1,f1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f1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main</a:t>
            </a:r>
            <a:r>
              <a:rPr lang="pt-PT" sz="12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itchFamily="49" charset="0"/>
              </a:rPr>
              <a:t>main1</a:t>
            </a:r>
            <a:r>
              <a:rPr lang="pt-PT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81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8354" name="Picture 2" descr="C:\Users\joao.lopes\Documents\Projects\2019\2019.08.13_formacao_DAA2019\results\lmktattract_1\net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0" b="16666"/>
          <a:stretch/>
        </p:blipFill>
        <p:spPr bwMode="auto">
          <a:xfrm>
            <a:off x="2535987" y="1421836"/>
            <a:ext cx="5120640" cy="474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 rot="300625">
            <a:off x="2771868" y="3100833"/>
            <a:ext cx="790889" cy="1394294"/>
          </a:xfrm>
          <a:prstGeom prst="ellipse">
            <a:avLst/>
          </a:prstGeom>
          <a:noFill/>
          <a:ln w="2540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 rot="19987650">
            <a:off x="6316098" y="1752155"/>
            <a:ext cx="532135" cy="1150772"/>
          </a:xfrm>
          <a:prstGeom prst="ellipse">
            <a:avLst/>
          </a:prstGeom>
          <a:noFill/>
          <a:ln w="254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4152692" y="5792604"/>
            <a:ext cx="360000" cy="360000"/>
          </a:xfrm>
          <a:prstGeom prst="ellipse">
            <a:avLst/>
          </a:prstGeom>
          <a:noFill/>
          <a:ln w="2540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4970140" y="1430241"/>
            <a:ext cx="376483" cy="376483"/>
          </a:xfrm>
          <a:prstGeom prst="ellipse">
            <a:avLst/>
          </a:prstGeom>
          <a:noFill/>
          <a:ln w="2540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 rot="13995998">
            <a:off x="5118061" y="3793052"/>
            <a:ext cx="1354409" cy="943583"/>
          </a:xfrm>
          <a:prstGeom prst="ellipse">
            <a:avLst/>
          </a:prstGeom>
          <a:noFill/>
          <a:ln w="254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Oval 29"/>
          <p:cNvSpPr>
            <a:spLocks/>
          </p:cNvSpPr>
          <p:nvPr/>
        </p:nvSpPr>
        <p:spPr>
          <a:xfrm rot="1183803">
            <a:off x="3571906" y="1921830"/>
            <a:ext cx="856800" cy="1148400"/>
          </a:xfrm>
          <a:prstGeom prst="ellipse">
            <a:avLst/>
          </a:prstGeom>
          <a:noFill/>
          <a:ln w="254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 rot="2069523">
            <a:off x="5265959" y="2276533"/>
            <a:ext cx="531506" cy="1105092"/>
          </a:xfrm>
          <a:prstGeom prst="ellipse">
            <a:avLst/>
          </a:prstGeom>
          <a:noFill/>
          <a:ln w="254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 rot="673431">
            <a:off x="6368947" y="3284682"/>
            <a:ext cx="1150563" cy="1559424"/>
          </a:xfrm>
          <a:prstGeom prst="ellipse">
            <a:avLst/>
          </a:prstGeom>
          <a:noFill/>
          <a:ln w="254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 rot="21006656">
            <a:off x="3467539" y="3435895"/>
            <a:ext cx="1357465" cy="19066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 rot="18463280">
            <a:off x="5374113" y="4730451"/>
            <a:ext cx="948259" cy="1228363"/>
          </a:xfrm>
          <a:prstGeom prst="ellipse">
            <a:avLst/>
          </a:prstGeom>
          <a:noFill/>
          <a:ln w="25400">
            <a:solidFill>
              <a:srgbClr val="CC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205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148354" name="Picture 2" descr="C:\Users\joao.lopes\Documents\Projects\2019\2019.08.13_formacao_DAA2019\results\lmktattract_1\pam_grps10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37481"/>
            <a:ext cx="8064896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94860" y="2384432"/>
            <a:ext cx="144016" cy="39600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594860" y="2816976"/>
            <a:ext cx="144016" cy="396000"/>
          </a:xfrm>
          <a:prstGeom prst="rect">
            <a:avLst/>
          </a:prstGeom>
          <a:solidFill>
            <a:srgbClr val="FF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94860" y="3262156"/>
            <a:ext cx="144016" cy="288000"/>
          </a:xfrm>
          <a:prstGeom prst="rect">
            <a:avLst/>
          </a:prstGeom>
          <a:solidFill>
            <a:srgbClr val="CCFF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94860" y="3595876"/>
            <a:ext cx="144016" cy="288000"/>
          </a:xfrm>
          <a:prstGeom prst="rect">
            <a:avLst/>
          </a:prstGeom>
          <a:solidFill>
            <a:srgbClr val="00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594860" y="3938624"/>
            <a:ext cx="144016" cy="396000"/>
          </a:xfrm>
          <a:prstGeom prst="rect">
            <a:avLst/>
          </a:prstGeom>
          <a:solidFill>
            <a:srgbClr val="00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594860" y="4372724"/>
            <a:ext cx="144016" cy="396000"/>
          </a:xfrm>
          <a:prstGeom prst="rect">
            <a:avLst/>
          </a:prstGeom>
          <a:solidFill>
            <a:srgbClr val="00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594860" y="4804772"/>
            <a:ext cx="144016" cy="216000"/>
          </a:xfrm>
          <a:prstGeom prst="rect">
            <a:avLst/>
          </a:prstGeom>
          <a:solidFill>
            <a:srgbClr val="006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594860" y="5054728"/>
            <a:ext cx="144016" cy="216000"/>
          </a:xfrm>
          <a:prstGeom prst="rect">
            <a:avLst/>
          </a:prstGeom>
          <a:solidFill>
            <a:srgbClr val="3333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594860" y="5308828"/>
            <a:ext cx="144016" cy="90000"/>
          </a:xfrm>
          <a:prstGeom prst="rect">
            <a:avLst/>
          </a:prstGeom>
          <a:solidFill>
            <a:srgbClr val="CC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594860" y="5445224"/>
            <a:ext cx="144016" cy="90000"/>
          </a:xfrm>
          <a:prstGeom prst="rect">
            <a:avLst/>
          </a:prstGeom>
          <a:solidFill>
            <a:srgbClr val="FF33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04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Relação entre indicadores 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149378" name="Picture 2" descr="C:\Users\joao.lopes\Documents\Projects\2019\2019.08.13_formacao_DAA2019\images\rapidminer_10_1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933" y="2009775"/>
            <a:ext cx="641394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36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Relação entre indicadores 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150402" name="Picture 2" descr="C:\Users\joao.lopes\Documents\Projects\2019\2019.08.13_formacao_DAA2019\images\rapidminer_10_2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039620"/>
            <a:ext cx="5429250" cy="412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22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Relação entre indicadores 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151426" name="Picture 2" descr="C:\Users\joao.lopes\Documents\Projects\2019\2019.08.13_formacao_DAA2019\images\rapidminer_10_3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25" y="2009775"/>
            <a:ext cx="641394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45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210" name="Picture 2" descr="C:\Users\joao.lopes\Documents\Projects\2019\2019.08.13_formacao_DAA2019\images\rapidminer_10_4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14240"/>
            <a:ext cx="641394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Relação entre indicadores 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87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3234" name="Picture 2" descr="C:\Users\joao.lopes\Documents\Projects\2019\2019.08.13_formacao_DAA2019\images\rapidminer_10_5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512" y="2020208"/>
            <a:ext cx="641394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Relação entre indicadores 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42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Relação entre indicadores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(no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#1.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FUNCTIONS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source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"misc_v2.3.r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2. READ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data/lmktattract.csv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f2 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data/lmktmobil.csv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x_all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read.table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(file=f1,header=</a:t>
            </a:r>
            <a:r>
              <a:rPr lang="pt-PT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,sep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row.names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y_all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read.table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(file=f2,header=</a:t>
            </a:r>
            <a:r>
              <a:rPr lang="pt-PT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,sep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row.names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3. ANALYSE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set.seed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12345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remove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attributes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missing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ina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apply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(x_all,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(x){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any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(is.na(x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))})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 &lt;-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x_all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[,!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ina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9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40000" y="1630536"/>
            <a:ext cx="8064000" cy="44627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itchFamily="49" charset="0"/>
              </a:rPr>
              <a:t>#remove data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entries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missing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data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y_all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"lmktm_Total"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drop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ina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is.na(y[,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x[!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ina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,]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y[!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ina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drop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attributes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results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/lmktattract_2/datred.log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 &lt;-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reduce_predictors_v2(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thr1=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0.90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upper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threshold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correlation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between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predictors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method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pearson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correlation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thr2=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lower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threshold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correlation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between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predictors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response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thr3=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0.00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lower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threshold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coefficient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variation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thr4=</a:t>
            </a:r>
            <a:r>
              <a:rPr lang="pt-PT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Inf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upper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threshold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Variance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Inflation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Factor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(VIF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maxsize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maximum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predictors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f1=f1)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k-NN ou k-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Nearest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Neighbours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é baseado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distâncias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e é dos modelos mais simples;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exemplo a avaliar é comparado aos exemplos mais próximos do conjunto de treino;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É considerado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lazy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learner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(cf.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eager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learning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), estando muito susceptível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ruído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dados em falta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Pode ser usado em </a:t>
            </a:r>
            <a:r>
              <a:rPr lang="pt-PT" sz="2000" dirty="0">
                <a:solidFill>
                  <a:schemeClr val="accent2"/>
                </a:solidFill>
                <a:latin typeface="Humnst777 BT" pitchFamily="34" charset="0"/>
              </a:rPr>
              <a:t>classificação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ou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regressão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 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k-NN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7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40000" y="1628800"/>
            <a:ext cx="8064000" cy="44627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perform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GA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results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/lmktattract_2/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modsel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mod1 &lt;-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mod_select_lm_v2(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maxs1=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maximum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attributes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popsize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population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mutrate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0.001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#per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locus (i.e. per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term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mutation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rate, [0,1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sexrate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#sexual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reproduction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rate, [0,1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imm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immigration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rate, [0,1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deltaM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e-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6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Stop Rule: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change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in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IC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deltaB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e-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6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Stop Rule: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change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in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best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IC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conseq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Stop Rule: times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no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improvement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nreps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repeats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f1=f1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best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results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/lmktattract_2/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fit_lm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(mod1$formula,mod1$data,f1=f1,main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LMkt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Mobility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4499" name="Picture 3" descr="C:\Users\joao.lopes\Documents\Projects\2019\2019.08.13_formacao_DAA2019\results\lmktattract_2\modsel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b="67361"/>
          <a:stretch/>
        </p:blipFill>
        <p:spPr bwMode="auto">
          <a:xfrm>
            <a:off x="563190" y="1628800"/>
            <a:ext cx="7955254" cy="432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5148064" y="1905754"/>
            <a:ext cx="0" cy="370800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4963006" y="5583585"/>
            <a:ext cx="369332" cy="30553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pt-PT" sz="1200" b="1" dirty="0" smtClean="0"/>
              <a:t>0.5</a:t>
            </a:r>
            <a:endParaRPr lang="pt-PT" sz="1200" b="1" dirty="0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89987" name="Picture 3" descr="C:\Users\joao.lopes\Documents\Projects\2019\2019.02.07_ICD2019\results\lmktattract_2\fit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12736"/>
            <a:ext cx="4480560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303931"/>
              </p:ext>
            </p:extLst>
          </p:nvPr>
        </p:nvGraphicFramePr>
        <p:xfrm>
          <a:off x="4732079" y="1612736"/>
          <a:ext cx="4160401" cy="2456272"/>
        </p:xfrm>
        <a:graphic>
          <a:graphicData uri="http://schemas.openxmlformats.org/drawingml/2006/table">
            <a:tbl>
              <a:tblPr/>
              <a:tblGrid>
                <a:gridCol w="1712129"/>
                <a:gridCol w="612068"/>
                <a:gridCol w="612068"/>
                <a:gridCol w="612068"/>
                <a:gridCol w="612068"/>
              </a:tblGrid>
              <a:tr h="36800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labels 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value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1" i="0" u="none" strike="noStrike" noProof="0" dirty="0" err="1" smtClean="0">
                          <a:solidFill>
                            <a:schemeClr val="bg2"/>
                          </a:solidFill>
                          <a:latin typeface="Humnst777 BT"/>
                        </a:rPr>
                        <a:t>st.</a:t>
                      </a:r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 err.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t value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1" i="0" u="none" strike="noStrike" noProof="0" dirty="0" err="1" smtClean="0">
                          <a:solidFill>
                            <a:schemeClr val="bg2"/>
                          </a:solidFill>
                          <a:latin typeface="Humnst777 BT"/>
                        </a:rPr>
                        <a:t>Pr</a:t>
                      </a:r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(&gt;|t|)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(Intercept) 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1.82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6.196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0.294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0.772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emp_Y15-24_NaceB-E 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-0.38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0.198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-1.929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0.067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emp_Y25-64_NaceK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4.61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0.711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6.474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&lt;0.001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emp_Y25-64_NaceL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10.04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2.832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3.474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&lt;0.001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53">
                <a:tc gridSpan="5">
                  <a:txBody>
                    <a:bodyPr/>
                    <a:lstStyle/>
                    <a:p>
                      <a:pPr algn="l" rtl="0" fontAlgn="b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Adjusted-R</a:t>
                      </a:r>
                      <a:r>
                        <a:rPr lang="en-GB" sz="1200" b="0" i="0" u="none" strike="noStrike" baseline="30000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2</a:t>
                      </a: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 = 0.76;</a:t>
                      </a:r>
                      <a:r>
                        <a:rPr lang="en-GB" sz="1200" b="0" i="0" u="none" strike="noStrike" baseline="0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 F(3, 21) = 25.85; p-value &lt; 0.001.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rtl="0" fontAlgn="b"/>
                      <a:endParaRPr lang="en-GB" sz="1200" b="0" i="0" u="none" strike="noStrike" noProof="0" dirty="0" smtClean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63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#1.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FUNCTIONS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source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"misc_v2.3.r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2. ANALYSE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set.seed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12345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e-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parameter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weight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decay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maxit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maximum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iterations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abstol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e-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6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absolute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criterion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reltol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e-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      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relative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criterio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  <a:endParaRPr lang="pt-PT" sz="12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best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= 1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 of units in the hidden layer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results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/lmktattract_3/fit_nnet1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fit_nnet_v2(mod1$formula,mod1$data,nn_size=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size,nn_decay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decay,nn_maxit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nn_abstol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abstol,nn_reltol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=reltol,f1=f1,main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LMkt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Mobility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Relação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não-linear entre 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indicadores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(no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56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40000" y="1630536"/>
            <a:ext cx="8064000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best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= 3)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 of units in the hidden layer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results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/lmktattract_3/fit_nnet3"</a:t>
            </a:r>
            <a:endParaRPr lang="pt-PT" sz="12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fit_nnet_v2(mod1$formula,mod1$data,nn_size=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size,nn_decay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decay,nn_maxit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maxit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nn_abstol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abstol,nn_reltol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=reltol,f1=f1,main=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LMkt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Mobility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best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= 10)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 of units in the hidden layer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f1 &lt;-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results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/lmktattract_3/fit_nnet10"</a:t>
            </a: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fit_nnet_v2(mod1$formula,mod1$data,nn_size=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size,nn_decay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decay,nn_maxit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nn_abstol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abstol,nn_reltol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=reltol,f1=f1,main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LMkt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Mobility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7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6551" name="Picture 7" descr="C:\Users\joao.lopes\Documents\Projects\2019\2019.08.13_formacao_DAA2019\results\lmktattract_3\fit_nnet1_2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7" b="17531"/>
          <a:stretch/>
        </p:blipFill>
        <p:spPr bwMode="auto">
          <a:xfrm>
            <a:off x="4979670" y="3255092"/>
            <a:ext cx="3840480" cy="283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6550" name="Picture 6" descr="C:\Users\joao.lopes\Documents\Projects\2019\2019.08.13_formacao_DAA2019\results\lmktattract_3\fit_nnet1_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12736"/>
            <a:ext cx="4480560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128884"/>
              </p:ext>
            </p:extLst>
          </p:nvPr>
        </p:nvGraphicFramePr>
        <p:xfrm>
          <a:off x="4732078" y="1612736"/>
          <a:ext cx="4160402" cy="1620966"/>
        </p:xfrm>
        <a:graphic>
          <a:graphicData uri="http://schemas.openxmlformats.org/drawingml/2006/table">
            <a:tbl>
              <a:tblPr/>
              <a:tblGrid>
                <a:gridCol w="1712130"/>
                <a:gridCol w="2448272"/>
              </a:tblGrid>
              <a:tr h="36800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labels 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Importance (Olsen, 2004)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emp_Y15-24_NaceB-E 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-0.027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emp_Y25-64_NaceK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0.287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emp_Y25-64_NaceL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0.677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6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7575" name="Picture 7" descr="C:\Users\joao.lopes\Documents\Projects\2019\2019.08.13_formacao_DAA2019\results\lmktattract_3\fit_nnet3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44" y="1629752"/>
            <a:ext cx="4480560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7573" name="Picture 5" descr="C:\Users\joao.lopes\Documents\Projects\2019\2019.08.13_formacao_DAA2019\results\lmktattract_3\fit_nnet3_2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18320"/>
          <a:stretch/>
        </p:blipFill>
        <p:spPr bwMode="auto">
          <a:xfrm>
            <a:off x="4979992" y="3255393"/>
            <a:ext cx="3840480" cy="281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237322"/>
              </p:ext>
            </p:extLst>
          </p:nvPr>
        </p:nvGraphicFramePr>
        <p:xfrm>
          <a:off x="4732078" y="1612736"/>
          <a:ext cx="4160402" cy="1620966"/>
        </p:xfrm>
        <a:graphic>
          <a:graphicData uri="http://schemas.openxmlformats.org/drawingml/2006/table">
            <a:tbl>
              <a:tblPr/>
              <a:tblGrid>
                <a:gridCol w="1712130"/>
                <a:gridCol w="2448272"/>
              </a:tblGrid>
              <a:tr h="36800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labels 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Importance (Olsen, 2004)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emp_Y15-24_NaceB-E 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-1.072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emp_Y25-64_NaceK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2.579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emp_Y25-64_NaceL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3.283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5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8594" name="Picture 2" descr="C:\Users\joao.lopes\Documents\Projects\2019\2019.08.13_formacao_DAA2019\results\lmktattract_3\fit_nnet10_2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5" b="10885"/>
          <a:stretch/>
        </p:blipFill>
        <p:spPr bwMode="auto">
          <a:xfrm>
            <a:off x="5001003" y="3325091"/>
            <a:ext cx="3840480" cy="300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joao.lopes\Documents\Projects\2019\2019.08.13_formacao_DAA2019\results\lmktattract_3\fit_nnet10_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12736"/>
            <a:ext cx="4480560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745455"/>
              </p:ext>
            </p:extLst>
          </p:nvPr>
        </p:nvGraphicFramePr>
        <p:xfrm>
          <a:off x="4732078" y="1612736"/>
          <a:ext cx="4160402" cy="1620966"/>
        </p:xfrm>
        <a:graphic>
          <a:graphicData uri="http://schemas.openxmlformats.org/drawingml/2006/table">
            <a:tbl>
              <a:tblPr/>
              <a:tblGrid>
                <a:gridCol w="1712130"/>
                <a:gridCol w="2448272"/>
              </a:tblGrid>
              <a:tr h="36800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labels </a:t>
                      </a:r>
                      <a:endParaRPr lang="en-GB" sz="1200" b="1" i="0" u="none" strike="noStrike" noProof="0" dirty="0">
                        <a:solidFill>
                          <a:schemeClr val="bg2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u="none" strike="noStrike" noProof="0" dirty="0" smtClean="0">
                          <a:solidFill>
                            <a:schemeClr val="bg2"/>
                          </a:solidFill>
                          <a:latin typeface="Humnst777 BT"/>
                        </a:rPr>
                        <a:t>Importance (Olsen, 2004)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emp_Y15-24_NaceB-E 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0.440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emp_Y25-64_NaceK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-5.776</a:t>
                      </a: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765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1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emp_Y25-64_NaceL</a:t>
                      </a:r>
                      <a:endParaRPr lang="en-GB" sz="1200" b="1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200" b="0" i="0" u="none" strike="noStrike" noProof="0" dirty="0" smtClean="0">
                          <a:solidFill>
                            <a:schemeClr val="tx1"/>
                          </a:solidFill>
                          <a:latin typeface="Humnst777 BT"/>
                        </a:rPr>
                        <a:t>2.041</a:t>
                      </a:r>
                      <a:endParaRPr lang="en-GB" sz="1200" b="0" i="0" u="none" strike="noStrike" noProof="0" dirty="0">
                        <a:solidFill>
                          <a:schemeClr val="tx1"/>
                        </a:solidFill>
                        <a:latin typeface="Humnst777 BT"/>
                      </a:endParaRPr>
                    </a:p>
                  </a:txBody>
                  <a:tcPr marL="18000" marR="18000" marT="18000" marB="1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Exemplos 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Data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Analytics</a:t>
            </a:r>
            <a:endParaRPr lang="pt-PT" sz="3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7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Gestão de projectos</a:t>
            </a:r>
          </a:p>
        </p:txBody>
      </p:sp>
      <p:sp>
        <p:nvSpPr>
          <p:cNvPr id="17" name="Text Box 376"/>
          <p:cNvSpPr txBox="1">
            <a:spLocks noChangeArrowheads="1"/>
          </p:cNvSpPr>
          <p:nvPr/>
        </p:nvSpPr>
        <p:spPr bwMode="auto">
          <a:xfrm>
            <a:off x="682625" y="14898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Boas práticas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Estrutura de pastas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Nomes de ficheiros informativos;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Nomes de ficheiros incluem data da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versão;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Nomes de ficheiros sem espaços nem sinais diacríticos;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Ficheiro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README.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3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9619" name="Picture 3" descr="C:\Users\joao.lopes\Documents\Projects\2019\2019.08.13_formacao_DAA2019\images\project_management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45531"/>
            <a:ext cx="4236626" cy="394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Gestão de projectos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98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Estrutura de pastas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7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algoritmo envolve cálculo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distâncias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Atributos quantitativos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a distância euclidiana é a mais usual </a:t>
            </a:r>
          </a:p>
          <a:p>
            <a:pPr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FontTx/>
              <a:buChar char="-"/>
            </a:pP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Atributos qualitativos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e.g., distância de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Hamming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Metodologia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19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158853"/>
              </p:ext>
            </p:extLst>
          </p:nvPr>
        </p:nvGraphicFramePr>
        <p:xfrm>
          <a:off x="3203848" y="3140968"/>
          <a:ext cx="2724049" cy="884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078" name="Equação" r:id="rId3" imgW="1473200" imgH="482600" progId="Equation.3">
                  <p:embed/>
                </p:oleObj>
              </mc:Choice>
              <mc:Fallback>
                <p:oleObj name="Equação" r:id="rId3" imgW="14732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3140968"/>
                        <a:ext cx="2724049" cy="8849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62183" name="Object 7"/>
          <p:cNvGraphicFramePr>
            <a:graphicFrameLocks noChangeAspect="1"/>
          </p:cNvGraphicFramePr>
          <p:nvPr/>
        </p:nvGraphicFramePr>
        <p:xfrm>
          <a:off x="3131840" y="5013176"/>
          <a:ext cx="30734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079" name="Equação" r:id="rId5" imgW="1663700" imgH="508000" progId="Equation.3">
                  <p:embed/>
                </p:oleObj>
              </mc:Choice>
              <mc:Fallback>
                <p:oleObj name="Equação" r:id="rId5" imgW="16637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5013176"/>
                        <a:ext cx="3073400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k-NN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06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Gestão de projectos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98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Ficheiro README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#autor:    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Joao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Sollari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Lopes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local:      INE,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Lisboa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criado: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03.12.2019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modificado: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16.01.2020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+bin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decision_rule.r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#aplicar regras de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decisao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|...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+data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|...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docs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|...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DAA2019_JL_slides_20191126.pptx      #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exercicios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v2019-11-26]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DAA2019_JL_slides_20191217.pptx  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exercicios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v2019-12-17]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|...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+imagens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results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lmktattract_1                        #resultados da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aplicacao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pratica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+lmktattract_2                        #resultados da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aplicacao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pratica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lmktattract_3                        #resultados da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aplicacao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pratica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README.txt                          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#Este ficheiro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2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Bibliografia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540000" y="1548000"/>
            <a:ext cx="8064000" cy="457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Azzalini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A &amp;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Scarpa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B (2012) Data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Analysis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and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Data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Mining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-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An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Introduction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. Oxford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University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Press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, New York.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Due KL &amp; </a:t>
            </a:r>
            <a:r>
              <a:rPr lang="en-US" sz="1800" dirty="0" err="1" smtClean="0">
                <a:solidFill>
                  <a:schemeClr val="tx1"/>
                </a:solidFill>
                <a:latin typeface="Humnst777 BT"/>
              </a:rPr>
              <a:t>Swamy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 MNS (2016) Search and Optimization by Metaheuristics -  Techniques and Algorithms Inspired by Nature. Springer, Switzerland.</a:t>
            </a:r>
            <a:endParaRPr lang="pt-PT" sz="1800" dirty="0" smtClean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Gama J, Carvalho APL,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Faceli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K, Lorena AC e Oliveira M (2017) Extração de Conhecimento de Dados. </a:t>
            </a:r>
            <a:r>
              <a:rPr lang="pt-PT" sz="1800" i="1" dirty="0" smtClean="0">
                <a:solidFill>
                  <a:schemeClr val="tx1"/>
                </a:solidFill>
                <a:latin typeface="Humnst777 BT"/>
              </a:rPr>
              <a:t>Data </a:t>
            </a:r>
            <a:r>
              <a:rPr lang="pt-PT" sz="1800" i="1" dirty="0" err="1" smtClean="0">
                <a:solidFill>
                  <a:schemeClr val="tx1"/>
                </a:solidFill>
                <a:latin typeface="Humnst777 BT"/>
              </a:rPr>
              <a:t>Mining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. Edições Sílabo. Lisboa.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 Larose DT &amp; </a:t>
            </a:r>
            <a:r>
              <a:rPr lang="en-US" sz="1800" dirty="0">
                <a:solidFill>
                  <a:schemeClr val="tx1"/>
                </a:solidFill>
                <a:latin typeface="Humnst777 BT"/>
              </a:rPr>
              <a:t>Larose 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CD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(2014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)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Discovering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Knowledge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in Data –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An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Introduction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to Data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Mining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. John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Wiley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&amp; Sons, New Jersey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Humnst777 BT"/>
              </a:rPr>
              <a:t>Torgo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 L, </a:t>
            </a:r>
            <a:r>
              <a:rPr lang="en-US" sz="1800" dirty="0">
                <a:solidFill>
                  <a:schemeClr val="tx1"/>
                </a:solidFill>
                <a:latin typeface="Humnst777 BT"/>
              </a:rPr>
              <a:t>(2017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) </a:t>
            </a:r>
            <a:r>
              <a:rPr lang="en-US" sz="1800" dirty="0">
                <a:solidFill>
                  <a:schemeClr val="tx1"/>
                </a:solidFill>
                <a:latin typeface="Humnst777 BT"/>
              </a:rPr>
              <a:t>Data Mining with R – Learning with Case Studies. Taylor &amp; Francis Group, New York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b="1" dirty="0">
                <a:solidFill>
                  <a:schemeClr val="tx1"/>
                </a:solidFill>
                <a:latin typeface="Humnst777 BT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Wickham </a:t>
            </a:r>
            <a:r>
              <a:rPr lang="en-US" sz="1800" dirty="0">
                <a:solidFill>
                  <a:schemeClr val="tx1"/>
                </a:solidFill>
                <a:latin typeface="Humnst777 BT"/>
              </a:rPr>
              <a:t>H &amp; </a:t>
            </a:r>
            <a:r>
              <a:rPr lang="en-US" sz="1800" dirty="0" err="1">
                <a:solidFill>
                  <a:schemeClr val="tx1"/>
                </a:solidFill>
                <a:latin typeface="Humnst777 BT"/>
              </a:rPr>
              <a:t>Grolemund</a:t>
            </a:r>
            <a:r>
              <a:rPr lang="en-US" sz="1800" dirty="0">
                <a:solidFill>
                  <a:schemeClr val="tx1"/>
                </a:solidFill>
                <a:latin typeface="Humnst777 BT"/>
              </a:rPr>
              <a:t> G (2017) R for Data Science. </a:t>
            </a:r>
            <a:r>
              <a:rPr lang="pt-PT" sz="1800" dirty="0">
                <a:solidFill>
                  <a:schemeClr val="tx1"/>
                </a:solidFill>
              </a:rPr>
              <a:t>O’Reilly Media </a:t>
            </a:r>
            <a:r>
              <a:rPr lang="pt-PT" sz="1800" dirty="0" err="1">
                <a:solidFill>
                  <a:schemeClr val="tx1"/>
                </a:solidFill>
              </a:rPr>
              <a:t>Inc</a:t>
            </a:r>
            <a:r>
              <a:rPr lang="pt-PT" sz="1800" dirty="0">
                <a:solidFill>
                  <a:schemeClr val="tx1"/>
                </a:solidFill>
              </a:rPr>
              <a:t>., </a:t>
            </a:r>
            <a:r>
              <a:rPr lang="pt-PT" sz="1800" dirty="0" err="1">
                <a:solidFill>
                  <a:schemeClr val="tx1"/>
                </a:solidFill>
              </a:rPr>
              <a:t>Sevastopol</a:t>
            </a:r>
            <a:r>
              <a:rPr lang="pt-PT" sz="1800" dirty="0" smtClean="0">
                <a:solidFill>
                  <a:schemeClr val="tx1"/>
                </a:solidFill>
              </a:rPr>
              <a:t>.</a:t>
            </a:r>
            <a:endParaRPr lang="en-US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539552" y="1506793"/>
            <a:ext cx="448" cy="458603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316417" y="6276920"/>
            <a:ext cx="503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160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18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611188" y="2160000"/>
            <a:ext cx="80645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Dado um ponto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= {?} a classificar: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1) Calcular a distância desse ponto a todos os pontos do conjunto de treino.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2) Observar os </a:t>
            </a:r>
            <a:r>
              <a:rPr lang="pt-PT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vizinhos mais próximos;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3) Calcula-se 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número de ocorrência de cada classe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4) O ponto a classificar é classificado pela classe mais frequente.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para Classificação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k-NN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611188" y="2160000"/>
            <a:ext cx="80645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Dado um ponto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= {?} a prever: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1) Calcular a distância desse ponto a todos os pontos do conjunto de treino.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2) Observar os </a:t>
            </a:r>
            <a:r>
              <a:rPr lang="pt-PT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vizinhos mais próximos;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3) Calcula-se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média ponderada pelas distâncias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4) A previsão é dada por essa média.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para Regressão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k-NN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95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Text Box 13"/>
          <p:cNvSpPr txBox="1">
            <a:spLocks noChangeArrowheads="1"/>
          </p:cNvSpPr>
          <p:nvPr/>
        </p:nvSpPr>
        <p:spPr bwMode="auto">
          <a:xfrm>
            <a:off x="540000" y="4365104"/>
            <a:ext cx="8064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1 vizinho mais próximo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 classificado como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3 vizinhos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mais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próximos,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é classificado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como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5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vizinhos mais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próximos,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é classificado como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29" name="Rectângulo 28"/>
          <p:cNvSpPr>
            <a:spLocks noChangeAspect="1"/>
          </p:cNvSpPr>
          <p:nvPr/>
        </p:nvSpPr>
        <p:spPr bwMode="auto">
          <a:xfrm>
            <a:off x="6516216" y="4473136"/>
            <a:ext cx="180020" cy="1800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6732240" y="4941168"/>
            <a:ext cx="180000" cy="18000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6" name="Rectângulo 35"/>
          <p:cNvSpPr>
            <a:spLocks noChangeAspect="1"/>
          </p:cNvSpPr>
          <p:nvPr/>
        </p:nvSpPr>
        <p:spPr bwMode="auto">
          <a:xfrm>
            <a:off x="6732240" y="5409240"/>
            <a:ext cx="180020" cy="1800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" name="Rectângulo 1"/>
          <p:cNvSpPr>
            <a:spLocks noChangeAspect="1"/>
          </p:cNvSpPr>
          <p:nvPr/>
        </p:nvSpPr>
        <p:spPr bwMode="auto">
          <a:xfrm>
            <a:off x="3502490" y="2671771"/>
            <a:ext cx="180020" cy="1800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" name="Rectângulo 13"/>
          <p:cNvSpPr>
            <a:spLocks noChangeAspect="1"/>
          </p:cNvSpPr>
          <p:nvPr/>
        </p:nvSpPr>
        <p:spPr bwMode="auto">
          <a:xfrm>
            <a:off x="4608004" y="2420888"/>
            <a:ext cx="180020" cy="1800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" name="Rectângulo 14"/>
          <p:cNvSpPr>
            <a:spLocks noChangeAspect="1"/>
          </p:cNvSpPr>
          <p:nvPr/>
        </p:nvSpPr>
        <p:spPr bwMode="auto">
          <a:xfrm>
            <a:off x="3491880" y="3249960"/>
            <a:ext cx="180020" cy="1800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" name="Rectângulo 15"/>
          <p:cNvSpPr>
            <a:spLocks noChangeAspect="1"/>
          </p:cNvSpPr>
          <p:nvPr/>
        </p:nvSpPr>
        <p:spPr bwMode="auto">
          <a:xfrm>
            <a:off x="5004048" y="3301776"/>
            <a:ext cx="180020" cy="1800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" name="Oval 2"/>
          <p:cNvSpPr>
            <a:spLocks noChangeAspect="1"/>
          </p:cNvSpPr>
          <p:nvPr/>
        </p:nvSpPr>
        <p:spPr bwMode="auto">
          <a:xfrm>
            <a:off x="4860032" y="2893983"/>
            <a:ext cx="180000" cy="18000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5525777" y="2917984"/>
            <a:ext cx="180000" cy="18000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 bwMode="auto">
          <a:xfrm>
            <a:off x="3917758" y="2263597"/>
            <a:ext cx="180000" cy="18000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5596880" y="3253306"/>
            <a:ext cx="180000" cy="18000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 bwMode="auto">
          <a:xfrm>
            <a:off x="5305189" y="2586489"/>
            <a:ext cx="180000" cy="18000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 bwMode="auto">
          <a:xfrm>
            <a:off x="4296668" y="2908050"/>
            <a:ext cx="540000" cy="5400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427984" y="2937830"/>
            <a:ext cx="46754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pt-PT" sz="20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Rectângulo 22"/>
          <p:cNvSpPr>
            <a:spLocks noChangeAspect="1"/>
          </p:cNvSpPr>
          <p:nvPr/>
        </p:nvSpPr>
        <p:spPr bwMode="auto">
          <a:xfrm>
            <a:off x="4247964" y="2987080"/>
            <a:ext cx="180020" cy="1800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" name="Rectângulo 23"/>
          <p:cNvSpPr>
            <a:spLocks noChangeAspect="1"/>
          </p:cNvSpPr>
          <p:nvPr/>
        </p:nvSpPr>
        <p:spPr bwMode="auto">
          <a:xfrm>
            <a:off x="4968044" y="2132856"/>
            <a:ext cx="180020" cy="1800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5020816" y="3834500"/>
            <a:ext cx="180000" cy="18000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4247984" y="2672936"/>
            <a:ext cx="180000" cy="18000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 bwMode="auto">
          <a:xfrm>
            <a:off x="4036314" y="2637032"/>
            <a:ext cx="1080000" cy="10800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3756700" y="2376000"/>
            <a:ext cx="1620000" cy="16200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k-NN</a:t>
            </a:r>
          </a:p>
        </p:txBody>
      </p:sp>
      <p:sp>
        <p:nvSpPr>
          <p:cNvPr id="42" name="Oval 41"/>
          <p:cNvSpPr>
            <a:spLocks noChangeAspect="1"/>
          </p:cNvSpPr>
          <p:nvPr/>
        </p:nvSpPr>
        <p:spPr bwMode="auto">
          <a:xfrm>
            <a:off x="3490132" y="2132855"/>
            <a:ext cx="2160000" cy="21600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01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10"/>
          <p:cNvSpPr>
            <a:spLocks noChangeShapeType="1"/>
          </p:cNvSpPr>
          <p:nvPr/>
        </p:nvSpPr>
        <p:spPr bwMode="auto">
          <a:xfrm flipH="1">
            <a:off x="2627784" y="1989138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5" name="Line 11"/>
          <p:cNvSpPr>
            <a:spLocks noChangeShapeType="1"/>
          </p:cNvSpPr>
          <p:nvPr/>
        </p:nvSpPr>
        <p:spPr bwMode="auto">
          <a:xfrm flipH="1">
            <a:off x="3275012" y="1989138"/>
            <a:ext cx="472" cy="30960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6" name="Text Box 12"/>
          <p:cNvSpPr txBox="1">
            <a:spLocks noChangeArrowheads="1"/>
          </p:cNvSpPr>
          <p:nvPr/>
        </p:nvSpPr>
        <p:spPr bwMode="auto">
          <a:xfrm rot="5400000" flipV="1">
            <a:off x="3022600" y="11620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3077" name="Text Box 16"/>
          <p:cNvSpPr txBox="1">
            <a:spLocks noChangeArrowheads="1"/>
          </p:cNvSpPr>
          <p:nvPr/>
        </p:nvSpPr>
        <p:spPr bwMode="auto">
          <a:xfrm>
            <a:off x="3308822" y="1989138"/>
            <a:ext cx="4968875" cy="324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pt-P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Introdução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  Preparação dos Dados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  Métodos de avaliação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  </a:t>
            </a:r>
            <a:r>
              <a:rPr lang="pt-PT" sz="2500" dirty="0">
                <a:solidFill>
                  <a:schemeClr val="tx1"/>
                </a:solidFill>
                <a:latin typeface="Humnst777 BT" pitchFamily="34" charset="0"/>
              </a:rPr>
              <a:t>Modelos Exploratórios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b="1" dirty="0">
                <a:solidFill>
                  <a:srgbClr val="002060"/>
                </a:solidFill>
                <a:latin typeface="Humnst777 BT" pitchFamily="34" charset="0"/>
              </a:rPr>
              <a:t>  </a:t>
            </a:r>
            <a:r>
              <a:rPr lang="pt-PT" sz="2500" b="1" dirty="0">
                <a:solidFill>
                  <a:schemeClr val="accent2"/>
                </a:solidFill>
                <a:latin typeface="Humnst777 BT" pitchFamily="34" charset="0"/>
              </a:rPr>
              <a:t>Modelos Preditivos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b="1" dirty="0">
                <a:solidFill>
                  <a:schemeClr val="accent2"/>
                </a:solidFill>
                <a:latin typeface="Humnst777 BT" pitchFamily="34" charset="0"/>
              </a:rPr>
              <a:t>  </a:t>
            </a:r>
            <a:r>
              <a:rPr lang="pt-BR" sz="2500" b="1" dirty="0">
                <a:solidFill>
                  <a:schemeClr val="accent2"/>
                </a:solidFill>
                <a:latin typeface="Humnst777 BT" pitchFamily="34" charset="0"/>
              </a:rPr>
              <a:t>Computação </a:t>
            </a:r>
            <a:r>
              <a:rPr lang="pt-BR" sz="2500" b="1" dirty="0" smtClean="0">
                <a:solidFill>
                  <a:schemeClr val="accent2"/>
                </a:solidFill>
                <a:latin typeface="Humnst777 BT" pitchFamily="34" charset="0"/>
              </a:rPr>
              <a:t>Natural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BR" sz="2500" b="1" dirty="0">
                <a:solidFill>
                  <a:srgbClr val="002060"/>
                </a:solidFill>
                <a:latin typeface="Humnst777 BT" pitchFamily="34" charset="0"/>
              </a:rPr>
              <a:t> </a:t>
            </a:r>
            <a:r>
              <a:rPr lang="pt-BR" sz="2500" b="1" dirty="0" smtClean="0">
                <a:solidFill>
                  <a:srgbClr val="002060"/>
                </a:solidFill>
                <a:latin typeface="Humnst777 BT" pitchFamily="34" charset="0"/>
              </a:rPr>
              <a:t> </a:t>
            </a:r>
            <a:r>
              <a:rPr lang="pt-BR" sz="2500" b="1" dirty="0" smtClean="0">
                <a:solidFill>
                  <a:schemeClr val="accent2"/>
                </a:solidFill>
                <a:latin typeface="Humnst777 BT" pitchFamily="34" charset="0"/>
              </a:rPr>
              <a:t>Aplicações de </a:t>
            </a:r>
            <a:r>
              <a:rPr lang="pt-BR" sz="2500" b="1" i="1" dirty="0" smtClean="0">
                <a:solidFill>
                  <a:schemeClr val="accent2"/>
                </a:solidFill>
                <a:latin typeface="Humnst777 BT" pitchFamily="34" charset="0"/>
              </a:rPr>
              <a:t>Data Analytics</a:t>
            </a:r>
            <a:endParaRPr lang="pt-BR" sz="2500" b="1" i="1" dirty="0">
              <a:solidFill>
                <a:schemeClr val="accent2"/>
              </a:solidFill>
              <a:latin typeface="Humnst777 BT" pitchFamily="34" charset="0"/>
            </a:endParaRPr>
          </a:p>
        </p:txBody>
      </p:sp>
      <p:sp>
        <p:nvSpPr>
          <p:cNvPr id="3078" name="Text Box 18"/>
          <p:cNvSpPr txBox="1">
            <a:spLocks noChangeArrowheads="1"/>
          </p:cNvSpPr>
          <p:nvPr/>
        </p:nvSpPr>
        <p:spPr bwMode="auto">
          <a:xfrm rot="5400000" flipV="1">
            <a:off x="7415213" y="519430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308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Índice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Modelos são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simples de usar e interpretar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Não faz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generalizações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é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susceptível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ruído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dados em falta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Podem-se tornar computacionalmente intensos com números elevados de atributos (i.e.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curse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of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dimensionality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Escolha da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métrica de distância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do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parâmetero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k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pode ser complexa (mas existem algoritmos desenvolvidos para o efeito);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k-NN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28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k-NN</a:t>
            </a:r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138230"/>
              </p:ext>
            </p:extLst>
          </p:nvPr>
        </p:nvGraphicFramePr>
        <p:xfrm>
          <a:off x="2123728" y="2492894"/>
          <a:ext cx="4968555" cy="2200275"/>
        </p:xfrm>
        <a:graphic>
          <a:graphicData uri="http://schemas.openxmlformats.org/drawingml/2006/table">
            <a:tbl>
              <a:tblPr/>
              <a:tblGrid>
                <a:gridCol w="993711"/>
                <a:gridCol w="993711"/>
                <a:gridCol w="993711"/>
                <a:gridCol w="993711"/>
                <a:gridCol w="993711"/>
              </a:tblGrid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39750" y="4769386"/>
            <a:ext cx="813593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Classifique o exemplo </a:t>
            </a:r>
            <a:r>
              <a:rPr lang="pt-P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= {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= 1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= 0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= 1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}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usando:</a:t>
            </a:r>
          </a:p>
          <a:p>
            <a:pPr marL="457200" indent="-457200">
              <a:buAutoNum type="alphaLcParenR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classificador 1-NN (distância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Euclideana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marL="457200" indent="-457200">
              <a:buAutoNum type="alphaLcParenR"/>
            </a:pP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classifcador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5-NN (distância 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Euclideana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). 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39750" y="2008659"/>
            <a:ext cx="81367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1.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Considere o seguinte conjunto de treino: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06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3476" name="Picture 4" descr="C:\Users\joao.lopes\Documents\Projects\2019\2019.08.13_formacao_DAA2019\images\rapidminer_1.ti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4" y="1965818"/>
            <a:ext cx="7056784" cy="420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k-NN</a:t>
            </a: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74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"../data/golf.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"../data/golf-testset.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knn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Humidity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)]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#training set (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attr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.)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Humidity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)]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testing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set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"Play"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#training set (cl.)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k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#k-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Nearest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Neighbour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prob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#proportion of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winning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class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Confusion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Matrix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"Play"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k-NN</a:t>
            </a:r>
          </a:p>
        </p:txBody>
      </p:sp>
    </p:spTree>
    <p:extLst>
      <p:ext uri="{BB962C8B-B14F-4D97-AF65-F5344CB8AC3E}">
        <p14:creationId xmlns:p14="http://schemas.microsoft.com/office/powerpoint/2010/main" val="70198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620669"/>
            <a:ext cx="8064000" cy="8002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#Error rate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*(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diag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)))/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k-NN</a:t>
            </a:r>
          </a:p>
        </p:txBody>
      </p:sp>
    </p:spTree>
    <p:extLst>
      <p:ext uri="{BB962C8B-B14F-4D97-AF65-F5344CB8AC3E}">
        <p14:creationId xmlns:p14="http://schemas.microsoft.com/office/powerpoint/2010/main" val="110194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Naive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Bayes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 baseado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probabilidades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e apesar de ter sido desenvolvido nos anos 60, mantém-se competitivo em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Text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Mining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Pressupõe ingenuamente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naive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independência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das variáveis-preditivas, mas é robusto a ligeiras violações;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classificação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é tipicamente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exacta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apesar da estimativa das probabilidade poder ter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pouca exactidão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 algoritmo requer um número de parâmetros linear com o número de atributos (i.e. não sofre de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curse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of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dimensionality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Usado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classificação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487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67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431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Naive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Bayes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é baseado no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teorema de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Bayes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1371600" algn="just">
              <a:spcBef>
                <a:spcPts val="600"/>
              </a:spcBef>
            </a:pP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marL="1143000" algn="just">
              <a:spcBef>
                <a:spcPts val="0"/>
              </a:spcBef>
              <a:spcAft>
                <a:spcPts val="600"/>
              </a:spcAft>
            </a:pP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  <a:p>
            <a:pPr marL="898525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-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Prob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. dos parâmetros </a:t>
            </a:r>
            <a:r>
              <a:rPr lang="el-GR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pt-PT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(</a:t>
            </a:r>
            <a:r>
              <a:rPr lang="pt-PT" sz="1800" dirty="0" smtClean="0">
                <a:solidFill>
                  <a:schemeClr val="accent2"/>
                </a:solidFill>
                <a:latin typeface="Humnst777 BT"/>
                <a:cs typeface="Times New Roman" pitchFamily="18" charset="0"/>
              </a:rPr>
              <a:t>Probabilidade </a:t>
            </a:r>
            <a:r>
              <a:rPr lang="pt-PT" sz="1800" i="1" dirty="0" smtClean="0">
                <a:solidFill>
                  <a:schemeClr val="accent2"/>
                </a:solidFill>
                <a:latin typeface="Humnst777 BT"/>
                <a:cs typeface="Times New Roman" pitchFamily="18" charset="0"/>
              </a:rPr>
              <a:t>a priori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);</a:t>
            </a: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  <a:p>
            <a:pPr marL="898525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-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Prob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. dos dados </a:t>
            </a:r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(</a:t>
            </a:r>
            <a:r>
              <a:rPr lang="pt-PT" sz="1800" dirty="0" smtClean="0">
                <a:solidFill>
                  <a:schemeClr val="accent2"/>
                </a:solidFill>
                <a:latin typeface="Humnst777 BT"/>
                <a:cs typeface="Times New Roman" pitchFamily="18" charset="0"/>
              </a:rPr>
              <a:t>Probabilidade dos dados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);</a:t>
            </a: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  <a:p>
            <a:pPr marL="898525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-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Prob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. dos parâmetros </a:t>
            </a:r>
            <a:r>
              <a:rPr lang="el-GR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PT" sz="1800" dirty="0">
                <a:solidFill>
                  <a:schemeClr val="tx1"/>
                </a:solidFill>
                <a:latin typeface="Humnst777 BT" pitchFamily="34" charset="0"/>
              </a:rPr>
              <a:t>dado 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os dados </a:t>
            </a:r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(</a:t>
            </a:r>
            <a:r>
              <a:rPr lang="pt-PT" sz="1800" dirty="0" smtClean="0">
                <a:solidFill>
                  <a:schemeClr val="accent2"/>
                </a:solidFill>
                <a:latin typeface="Humnst777 BT"/>
                <a:cs typeface="Times New Roman" pitchFamily="18" charset="0"/>
              </a:rPr>
              <a:t>Probabilidade posterior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)</a:t>
            </a:r>
            <a:r>
              <a:rPr lang="pt-PT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  <a:p>
            <a:pPr marL="898525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 pitchFamily="34" charset="0"/>
              </a:rPr>
              <a:t>Prob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. dos dados </a:t>
            </a:r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pt-PT" sz="1800" dirty="0" smtClean="0">
                <a:solidFill>
                  <a:schemeClr val="tx1"/>
                </a:solidFill>
                <a:latin typeface="Humnst777 BT" pitchFamily="34" charset="0"/>
              </a:rPr>
              <a:t> dados os parâmetros </a:t>
            </a:r>
            <a:r>
              <a:rPr lang="el-GR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 (</a:t>
            </a:r>
            <a:r>
              <a:rPr lang="pt-PT" sz="1800" dirty="0" smtClean="0">
                <a:solidFill>
                  <a:schemeClr val="accent2"/>
                </a:solidFill>
                <a:latin typeface="Humnst777 BT"/>
                <a:cs typeface="Times New Roman" pitchFamily="18" charset="0"/>
              </a:rPr>
              <a:t>Verosimilhança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)</a:t>
            </a:r>
          </a:p>
          <a:p>
            <a:pPr marL="898525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Prob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. dos dados </a:t>
            </a:r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 e dos parâmetros </a:t>
            </a:r>
            <a:r>
              <a:rPr lang="el-GR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 (</a:t>
            </a:r>
            <a:r>
              <a:rPr lang="pt-PT" sz="1800" dirty="0" smtClean="0">
                <a:solidFill>
                  <a:schemeClr val="accent2"/>
                </a:solidFill>
                <a:latin typeface="Humnst777 BT"/>
                <a:cs typeface="Times New Roman" pitchFamily="18" charset="0"/>
              </a:rPr>
              <a:t>Probabilidade conjunta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  <a:cs typeface="Times New Roman" pitchFamily="18" charset="0"/>
              </a:rPr>
              <a:t>)</a:t>
            </a:r>
            <a:endParaRPr lang="pt-PT" sz="20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487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Teorema de 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Bayes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12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898083"/>
              </p:ext>
            </p:extLst>
          </p:nvPr>
        </p:nvGraphicFramePr>
        <p:xfrm>
          <a:off x="3190875" y="2732732"/>
          <a:ext cx="2709863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182" name="Equation" r:id="rId3" imgW="1587240" imgH="419040" progId="Equation.3">
                  <p:embed/>
                </p:oleObj>
              </mc:Choice>
              <mc:Fallback>
                <p:oleObj name="Equation" r:id="rId3" imgW="15872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75" y="2732732"/>
                        <a:ext cx="2709863" cy="6969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2" name="Objec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151437"/>
              </p:ext>
            </p:extLst>
          </p:nvPr>
        </p:nvGraphicFramePr>
        <p:xfrm>
          <a:off x="579438" y="3651717"/>
          <a:ext cx="931862" cy="185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183" name="Equation" r:id="rId5" imgW="545760" imgH="1117440" progId="Equation.3">
                  <p:embed/>
                </p:oleObj>
              </mc:Choice>
              <mc:Fallback>
                <p:oleObj name="Equation" r:id="rId5" imgW="545760" imgH="1117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438" y="3651717"/>
                        <a:ext cx="931862" cy="1858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423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307906"/>
              </p:ext>
            </p:extLst>
          </p:nvPr>
        </p:nvGraphicFramePr>
        <p:xfrm>
          <a:off x="6037263" y="2708920"/>
          <a:ext cx="2624137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184" name="Equation" r:id="rId7" imgW="1536480" imgH="203040" progId="Equation.3">
                  <p:embed/>
                </p:oleObj>
              </mc:Choice>
              <mc:Fallback>
                <p:oleObj name="Equation" r:id="rId7" imgW="1536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7263" y="2708920"/>
                        <a:ext cx="2624137" cy="338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423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835356"/>
              </p:ext>
            </p:extLst>
          </p:nvPr>
        </p:nvGraphicFramePr>
        <p:xfrm>
          <a:off x="6016625" y="3162945"/>
          <a:ext cx="2687638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185" name="Equation" r:id="rId9" imgW="1574640" imgH="203040" progId="Equation.3">
                  <p:embed/>
                </p:oleObj>
              </mc:Choice>
              <mc:Fallback>
                <p:oleObj name="Equation" r:id="rId9" imgW="1574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25" y="3162945"/>
                        <a:ext cx="2687638" cy="338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85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24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Probabilidade de cada classe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um conjunto de teste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</a:t>
            </a:r>
          </a:p>
          <a:p>
            <a:pPr marL="1371600" algn="just">
              <a:spcBef>
                <a:spcPts val="600"/>
              </a:spcBef>
            </a:pP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marL="1143000" algn="just">
              <a:spcBef>
                <a:spcPts val="0"/>
              </a:spcBef>
              <a:spcAft>
                <a:spcPts val="600"/>
              </a:spcAft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onde,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é a probabilidade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a priori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 cada classe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(e.g. proporcional à frequência de cada classe</a:t>
            </a:r>
            <a:r>
              <a:rPr lang="pt-PT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uniforme; …);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é a probabilidade de observar o conjunto de teste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|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é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verosimilhança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ou seja a probabilidade de observar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para cada classe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12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401667"/>
              </p:ext>
            </p:extLst>
          </p:nvPr>
        </p:nvGraphicFramePr>
        <p:xfrm>
          <a:off x="3290888" y="2565400"/>
          <a:ext cx="2536825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077" name="Equation" r:id="rId3" imgW="1485720" imgH="419040" progId="Equation.3">
                  <p:embed/>
                </p:oleObj>
              </mc:Choice>
              <mc:Fallback>
                <p:oleObj name="Equation" r:id="rId3" imgW="14857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0888" y="2565400"/>
                        <a:ext cx="2536825" cy="696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Metodologia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7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417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Sendo     ,…,      valores de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atributos do conjunto de teste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</a:p>
          <a:p>
            <a:pPr marL="1371600" algn="just">
              <a:spcBef>
                <a:spcPts val="600"/>
              </a:spcBef>
            </a:pP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marL="1143000" algn="just">
              <a:spcBef>
                <a:spcPts val="0"/>
              </a:spcBef>
              <a:spcAft>
                <a:spcPts val="600"/>
              </a:spcAft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1800"/>
              </a:spcBef>
              <a:spcAft>
                <a:spcPts val="0"/>
              </a:spcAft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                     é constante para todas as classes. Para comparar classes só precisamos do numerador,</a:t>
            </a:r>
          </a:p>
          <a:p>
            <a:pPr algn="just">
              <a:spcBef>
                <a:spcPts val="1800"/>
              </a:spcBef>
              <a:spcAft>
                <a:spcPts val="0"/>
              </a:spcAft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1800"/>
              </a:spcBef>
              <a:spcAft>
                <a:spcPts val="0"/>
              </a:spcAft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Assumindo independência entre atributos,</a:t>
            </a:r>
          </a:p>
          <a:p>
            <a:pPr algn="just">
              <a:spcBef>
                <a:spcPts val="1800"/>
              </a:spcBef>
              <a:spcAft>
                <a:spcPts val="0"/>
              </a:spcAft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1800"/>
              </a:spcBef>
              <a:spcAft>
                <a:spcPts val="0"/>
              </a:spcAft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12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264560"/>
              </p:ext>
            </p:extLst>
          </p:nvPr>
        </p:nvGraphicFramePr>
        <p:xfrm>
          <a:off x="2466975" y="2647950"/>
          <a:ext cx="41846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316" name="Equation" r:id="rId3" imgW="2450880" imgH="469800" progId="Equation.3">
                  <p:embed/>
                </p:oleObj>
              </mc:Choice>
              <mc:Fallback>
                <p:oleObj name="Equation" r:id="rId3" imgW="24508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975" y="2647950"/>
                        <a:ext cx="4184650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985539" name="Object 2"/>
          <p:cNvGraphicFramePr>
            <a:graphicFrameLocks noChangeAspect="1"/>
          </p:cNvGraphicFramePr>
          <p:nvPr/>
        </p:nvGraphicFramePr>
        <p:xfrm>
          <a:off x="1544276" y="2204864"/>
          <a:ext cx="3476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317" name="Equation" r:id="rId5" imgW="203040" imgH="215640" progId="Equation.3">
                  <p:embed/>
                </p:oleObj>
              </mc:Choice>
              <mc:Fallback>
                <p:oleObj name="Equation" r:id="rId5" imgW="2030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276" y="2204864"/>
                        <a:ext cx="347662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5540" name="Object 2"/>
          <p:cNvGraphicFramePr>
            <a:graphicFrameLocks noChangeAspect="1"/>
          </p:cNvGraphicFramePr>
          <p:nvPr/>
        </p:nvGraphicFramePr>
        <p:xfrm>
          <a:off x="2237259" y="2204864"/>
          <a:ext cx="39052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318" name="Equation" r:id="rId7" imgW="228600" imgH="241200" progId="Equation.3">
                  <p:embed/>
                </p:oleObj>
              </mc:Choice>
              <mc:Fallback>
                <p:oleObj name="Equation" r:id="rId7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7259" y="2204864"/>
                        <a:ext cx="390525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5541" name="Object 2"/>
          <p:cNvGraphicFramePr>
            <a:graphicFrameLocks noChangeAspect="1"/>
          </p:cNvGraphicFramePr>
          <p:nvPr/>
        </p:nvGraphicFramePr>
        <p:xfrm>
          <a:off x="2555776" y="5229200"/>
          <a:ext cx="3663950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319" name="Equation" r:id="rId9" imgW="2145960" imgH="444240" progId="Equation.3">
                  <p:embed/>
                </p:oleObj>
              </mc:Choice>
              <mc:Fallback>
                <p:oleObj name="Equation" r:id="rId9" imgW="21459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5229200"/>
                        <a:ext cx="3663950" cy="738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5542" name="Object 2"/>
          <p:cNvGraphicFramePr>
            <a:graphicFrameLocks noChangeAspect="1"/>
          </p:cNvGraphicFramePr>
          <p:nvPr/>
        </p:nvGraphicFramePr>
        <p:xfrm>
          <a:off x="755576" y="3429000"/>
          <a:ext cx="14097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320" name="Equation" r:id="rId11" imgW="825480" imgH="241200" progId="Equation.3">
                  <p:embed/>
                </p:oleObj>
              </mc:Choice>
              <mc:Fallback>
                <p:oleObj name="Equation" r:id="rId11" imgW="825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429000"/>
                        <a:ext cx="1409700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5543" name="Object 2"/>
          <p:cNvGraphicFramePr>
            <a:graphicFrameLocks noChangeAspect="1"/>
          </p:cNvGraphicFramePr>
          <p:nvPr/>
        </p:nvGraphicFramePr>
        <p:xfrm>
          <a:off x="2501900" y="4322763"/>
          <a:ext cx="416242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321" name="Equation" r:id="rId13" imgW="2438280" imgH="241200" progId="Equation.3">
                  <p:embed/>
                </p:oleObj>
              </mc:Choice>
              <mc:Fallback>
                <p:oleObj name="Equation" r:id="rId13" imgW="243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900" y="4322763"/>
                        <a:ext cx="4162425" cy="40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Metodologia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1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611560" y="2623170"/>
          <a:ext cx="7920880" cy="1885950"/>
        </p:xfrm>
        <a:graphic>
          <a:graphicData uri="http://schemas.openxmlformats.org/drawingml/2006/table">
            <a:tbl>
              <a:tblPr/>
              <a:tblGrid>
                <a:gridCol w="990110"/>
                <a:gridCol w="990110"/>
                <a:gridCol w="990110"/>
                <a:gridCol w="990110"/>
                <a:gridCol w="990110"/>
                <a:gridCol w="990110"/>
                <a:gridCol w="990110"/>
                <a:gridCol w="990110"/>
              </a:tblGrid>
              <a:tr h="264029">
                <a:tc>
                  <a:txBody>
                    <a:bodyPr/>
                    <a:lstStyle/>
                    <a:p>
                      <a:pPr algn="l" fontAlgn="b"/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Tamanho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Doçura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4029"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Classe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Longa</a:t>
                      </a:r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Curta</a:t>
                      </a:r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Doce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Amarga</a:t>
                      </a:r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Amarela</a:t>
                      </a:r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Outra</a:t>
                      </a:r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029"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Banana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4029"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Laranja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4029"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Outra</a:t>
                      </a:r>
                      <a:endParaRPr lang="pt-PT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029">
                <a:tc>
                  <a:txBody>
                    <a:bodyPr/>
                    <a:lstStyle/>
                    <a:p>
                      <a:pPr algn="l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Conjunto de Teste (1000 elementos):</a:t>
            </a:r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539948" y="4685074"/>
            <a:ext cx="8064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Exemplo a testar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= {Longa; Doce; Amarela}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85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10"/>
          <p:cNvSpPr>
            <a:spLocks noChangeShapeType="1"/>
          </p:cNvSpPr>
          <p:nvPr/>
        </p:nvSpPr>
        <p:spPr bwMode="auto">
          <a:xfrm flipH="1">
            <a:off x="2627784" y="1989138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5" name="Line 11"/>
          <p:cNvSpPr>
            <a:spLocks noChangeShapeType="1"/>
          </p:cNvSpPr>
          <p:nvPr/>
        </p:nvSpPr>
        <p:spPr bwMode="auto">
          <a:xfrm flipH="1">
            <a:off x="3275012" y="1989137"/>
            <a:ext cx="472" cy="35280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6" name="Text Box 12"/>
          <p:cNvSpPr txBox="1">
            <a:spLocks noChangeArrowheads="1"/>
          </p:cNvSpPr>
          <p:nvPr/>
        </p:nvSpPr>
        <p:spPr bwMode="auto">
          <a:xfrm rot="5400000" flipV="1">
            <a:off x="3022600" y="11620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3077" name="Text Box 16"/>
          <p:cNvSpPr txBox="1">
            <a:spLocks noChangeArrowheads="1"/>
          </p:cNvSpPr>
          <p:nvPr/>
        </p:nvSpPr>
        <p:spPr bwMode="auto">
          <a:xfrm>
            <a:off x="3308822" y="1989138"/>
            <a:ext cx="4968875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000" b="1" dirty="0" smtClean="0">
                <a:solidFill>
                  <a:srgbClr val="002060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Modelos Preditivos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k-NN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Naive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Bayes</a:t>
            </a:r>
            <a:endParaRPr lang="pt-PT" sz="2000" i="1" dirty="0" smtClean="0">
              <a:solidFill>
                <a:schemeClr val="accent2"/>
              </a:solidFill>
              <a:latin typeface="Humnst777 BT" pitchFamily="34" charset="0"/>
            </a:endParaRP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Árvores de Decisão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Regras de Decisão</a:t>
            </a:r>
            <a:endParaRPr lang="pt-PT" sz="2000" dirty="0">
              <a:solidFill>
                <a:schemeClr val="accent2"/>
              </a:solidFill>
              <a:latin typeface="Humnst777 BT" pitchFamily="34" charset="0"/>
            </a:endParaRP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Redes Neuronais</a:t>
            </a:r>
            <a:endParaRPr lang="pt-BR" sz="2000" dirty="0" smtClean="0">
              <a:solidFill>
                <a:schemeClr val="accent2"/>
              </a:solidFill>
              <a:latin typeface="Humnst777 BT" pitchFamily="34" charset="0"/>
            </a:endParaRP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BR" sz="2000" dirty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BR" sz="2000" dirty="0" smtClean="0">
                <a:solidFill>
                  <a:schemeClr val="accent2"/>
                </a:solidFill>
                <a:latin typeface="Humnst777 BT" pitchFamily="34" charset="0"/>
              </a:rPr>
              <a:t>Support Vector Machine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BR" sz="2000" dirty="0" smtClean="0">
                <a:solidFill>
                  <a:schemeClr val="accent2"/>
                </a:solidFill>
                <a:latin typeface="Humnst777 BT" pitchFamily="34" charset="0"/>
              </a:rPr>
              <a:t> Computação Natural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BR" sz="2000" dirty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BR" sz="2000" dirty="0" smtClean="0">
                <a:solidFill>
                  <a:schemeClr val="accent2"/>
                </a:solidFill>
                <a:latin typeface="Humnst777 BT" pitchFamily="34" charset="0"/>
              </a:rPr>
              <a:t>Aplicações </a:t>
            </a:r>
            <a:r>
              <a:rPr lang="pt-BR" sz="2000" i="1" dirty="0" smtClean="0">
                <a:solidFill>
                  <a:schemeClr val="accent2"/>
                </a:solidFill>
                <a:latin typeface="Humnst777 BT" pitchFamily="34" charset="0"/>
              </a:rPr>
              <a:t>Data Analytics</a:t>
            </a:r>
            <a:endParaRPr lang="pt-BR" sz="2000" i="1" dirty="0">
              <a:solidFill>
                <a:schemeClr val="accent2"/>
              </a:solidFill>
              <a:latin typeface="Humnst777 BT" pitchFamily="34" charset="0"/>
            </a:endParaRPr>
          </a:p>
        </p:txBody>
      </p:sp>
      <p:sp>
        <p:nvSpPr>
          <p:cNvPr id="3078" name="Text Box 18"/>
          <p:cNvSpPr txBox="1">
            <a:spLocks noChangeArrowheads="1"/>
          </p:cNvSpPr>
          <p:nvPr/>
        </p:nvSpPr>
        <p:spPr bwMode="auto">
          <a:xfrm rot="5400000" flipV="1">
            <a:off x="7415213" y="519430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308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Índice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660233" y="1988840"/>
            <a:ext cx="1617464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(0h30) </a:t>
            </a:r>
          </a:p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(1h30)</a:t>
            </a:r>
          </a:p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(1h00)</a:t>
            </a:r>
          </a:p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(2h00) </a:t>
            </a:r>
          </a:p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(1h00)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(2h00) </a:t>
            </a:r>
          </a:p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(1h00)</a:t>
            </a:r>
          </a:p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(2h00) </a:t>
            </a:r>
          </a:p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BR" sz="2000" dirty="0" smtClean="0">
                <a:solidFill>
                  <a:schemeClr val="tx1"/>
                </a:solidFill>
                <a:latin typeface="Humnst777 BT" pitchFamily="34" charset="0"/>
              </a:rPr>
              <a:t>(1h00)</a:t>
            </a:r>
            <a:endParaRPr lang="pt-BR" sz="2000" i="1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3" name="Right Brace 2"/>
          <p:cNvSpPr/>
          <p:nvPr/>
        </p:nvSpPr>
        <p:spPr bwMode="auto">
          <a:xfrm>
            <a:off x="7510040" y="2035568"/>
            <a:ext cx="86296" cy="1080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7579816" y="3316922"/>
            <a:ext cx="1240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dia1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pm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7579816" y="2348880"/>
            <a:ext cx="1240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dia1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am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7" name="Right Brace 16"/>
          <p:cNvSpPr/>
          <p:nvPr/>
        </p:nvSpPr>
        <p:spPr bwMode="auto">
          <a:xfrm>
            <a:off x="7510040" y="3213048"/>
            <a:ext cx="86296" cy="648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7579816" y="4083610"/>
            <a:ext cx="1240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dia2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am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9" name="Right Brace 18"/>
          <p:cNvSpPr/>
          <p:nvPr/>
        </p:nvSpPr>
        <p:spPr bwMode="auto">
          <a:xfrm>
            <a:off x="7510040" y="3979736"/>
            <a:ext cx="86296" cy="648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7579816" y="4838615"/>
            <a:ext cx="1240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CC0000"/>
              </a:buClr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dia2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pm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21" name="Right Brace 20"/>
          <p:cNvSpPr/>
          <p:nvPr/>
        </p:nvSpPr>
        <p:spPr bwMode="auto">
          <a:xfrm>
            <a:off x="7510040" y="4734741"/>
            <a:ext cx="86296" cy="648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83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4032000" cy="324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Probabilidades a priori: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P(Banana) = 0.5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P(Laranja) = 0.3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P(Outra) = 0.2</a:t>
            </a:r>
          </a:p>
          <a:p>
            <a:pPr algn="just">
              <a:spcBef>
                <a:spcPts val="1800"/>
              </a:spcBef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Probabilidade dos dados: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P(Longa) = 0.5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P(Doce) = 0.65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P(Amarela) = 0.8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4572000" y="2173501"/>
            <a:ext cx="4032448" cy="386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Verosimilhança: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P(Longa | Banana) = 0.8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P(Longa | Laranja) = 0.0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P(Longa | Outra) = 0.5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P(Doce | Banana) = 0.7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P(Doce | Laranja) = 0.5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P(Doce | Outra) = 0.75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P(Amarela | Banana) = 0.9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P(Amarela | Laranja) = 1.0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P(Amarela | Outra) = 0.25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44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993730" name="Object 2"/>
          <p:cNvGraphicFramePr>
            <a:graphicFrameLocks noChangeAspect="1"/>
          </p:cNvGraphicFramePr>
          <p:nvPr/>
        </p:nvGraphicFramePr>
        <p:xfrm>
          <a:off x="539552" y="2060848"/>
          <a:ext cx="7992793" cy="624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346" name="Equation" r:id="rId3" imgW="5219640" imgH="419040" progId="Equation.3">
                  <p:embed/>
                </p:oleObj>
              </mc:Choice>
              <mc:Fallback>
                <p:oleObj name="Equation" r:id="rId3" imgW="52196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060848"/>
                        <a:ext cx="7992793" cy="6249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3736" name="Object 8"/>
          <p:cNvGraphicFramePr>
            <a:graphicFrameLocks noChangeAspect="1"/>
          </p:cNvGraphicFramePr>
          <p:nvPr/>
        </p:nvGraphicFramePr>
        <p:xfrm>
          <a:off x="3892396" y="2636912"/>
          <a:ext cx="342265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347" name="Equation" r:id="rId5" imgW="2234880" imgH="419040" progId="Equation.3">
                  <p:embed/>
                </p:oleObj>
              </mc:Choice>
              <mc:Fallback>
                <p:oleObj name="Equation" r:id="rId5" imgW="22348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2396" y="2636912"/>
                        <a:ext cx="3422650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3737" name="Object 9"/>
          <p:cNvGraphicFramePr>
            <a:graphicFrameLocks noChangeAspect="1"/>
          </p:cNvGraphicFramePr>
          <p:nvPr/>
        </p:nvGraphicFramePr>
        <p:xfrm>
          <a:off x="479425" y="3573463"/>
          <a:ext cx="808990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348" name="Equation" r:id="rId7" imgW="5283000" imgH="419040" progId="Equation.3">
                  <p:embed/>
                </p:oleObj>
              </mc:Choice>
              <mc:Fallback>
                <p:oleObj name="Equation" r:id="rId7" imgW="52830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" y="3573463"/>
                        <a:ext cx="8089900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3738" name="Object 10"/>
          <p:cNvGraphicFramePr>
            <a:graphicFrameLocks noChangeAspect="1"/>
          </p:cNvGraphicFramePr>
          <p:nvPr/>
        </p:nvGraphicFramePr>
        <p:xfrm>
          <a:off x="3883452" y="4149080"/>
          <a:ext cx="342265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349" name="Equation" r:id="rId9" imgW="2234880" imgH="419040" progId="Equation.3">
                  <p:embed/>
                </p:oleObj>
              </mc:Choice>
              <mc:Fallback>
                <p:oleObj name="Equation" r:id="rId9" imgW="22348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3452" y="4149080"/>
                        <a:ext cx="3422650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3739" name="Object 11"/>
          <p:cNvGraphicFramePr>
            <a:graphicFrameLocks noChangeAspect="1"/>
          </p:cNvGraphicFramePr>
          <p:nvPr/>
        </p:nvGraphicFramePr>
        <p:xfrm>
          <a:off x="811213" y="5035550"/>
          <a:ext cx="744696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350" name="Equation" r:id="rId11" imgW="4863960" imgH="419040" progId="Equation.3">
                  <p:embed/>
                </p:oleObj>
              </mc:Choice>
              <mc:Fallback>
                <p:oleObj name="Equation" r:id="rId11" imgW="48639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5035550"/>
                        <a:ext cx="7446962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3740" name="Object 12"/>
          <p:cNvGraphicFramePr>
            <a:graphicFrameLocks noChangeAspect="1"/>
          </p:cNvGraphicFramePr>
          <p:nvPr/>
        </p:nvGraphicFramePr>
        <p:xfrm>
          <a:off x="3885654" y="5611837"/>
          <a:ext cx="342265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351" name="Equation" r:id="rId13" imgW="2234880" imgH="419040" progId="Equation.3">
                  <p:embed/>
                </p:oleObj>
              </mc:Choice>
              <mc:Fallback>
                <p:oleObj name="Equation" r:id="rId13" imgW="22348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5654" y="5611837"/>
                        <a:ext cx="3422650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70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</a:t>
            </a:r>
            <a:endParaRPr lang="pt-PT" sz="2800" i="1" u="sng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993730" name="Object 2"/>
          <p:cNvGraphicFramePr>
            <a:graphicFrameLocks noChangeAspect="1"/>
          </p:cNvGraphicFramePr>
          <p:nvPr/>
        </p:nvGraphicFramePr>
        <p:xfrm>
          <a:off x="1914525" y="2227263"/>
          <a:ext cx="5313363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194" name="Equation" r:id="rId3" imgW="3111480" imgH="419040" progId="Equation.3">
                  <p:embed/>
                </p:oleObj>
              </mc:Choice>
              <mc:Fallback>
                <p:oleObj name="Equation" r:id="rId3" imgW="31114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4525" y="2227263"/>
                        <a:ext cx="5313363" cy="696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4760" name="Object 2"/>
          <p:cNvGraphicFramePr>
            <a:graphicFrameLocks noChangeAspect="1"/>
          </p:cNvGraphicFramePr>
          <p:nvPr/>
        </p:nvGraphicFramePr>
        <p:xfrm>
          <a:off x="1984375" y="3163888"/>
          <a:ext cx="5767388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195" name="Equation" r:id="rId5" imgW="3377880" imgH="419040" progId="Equation.3">
                  <p:embed/>
                </p:oleObj>
              </mc:Choice>
              <mc:Fallback>
                <p:oleObj name="Equation" r:id="rId5" imgW="33778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375" y="3163888"/>
                        <a:ext cx="5767388" cy="696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6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487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Para 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v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ariáveis-</a:t>
            </a:r>
            <a:r>
              <a:rPr lang="pt-PT" sz="2800" dirty="0" err="1" smtClean="0">
                <a:solidFill>
                  <a:schemeClr val="bg2"/>
                </a:solidFill>
                <a:latin typeface="Humnst777 BT" pitchFamily="34" charset="0"/>
              </a:rPr>
              <a:t>preditoras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contínuas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1. Assumindo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distribuição normal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probabilidade do atributo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=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é,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onde      e      são a média e o desvio padrão de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para a classe </a:t>
            </a:r>
            <a:r>
              <a:rPr lang="pt-PT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ou</a:t>
            </a: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2.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Transformação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dos valores contínuos em valores discretos.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graphicFrame>
        <p:nvGraphicFramePr>
          <p:cNvPr id="5683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84380"/>
              </p:ext>
            </p:extLst>
          </p:nvPr>
        </p:nvGraphicFramePr>
        <p:xfrm>
          <a:off x="1619672" y="2580828"/>
          <a:ext cx="5821362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265" name="Equation" r:id="rId3" imgW="3327120" imgH="558720" progId="Equation.3">
                  <p:embed/>
                </p:oleObj>
              </mc:Choice>
              <mc:Fallback>
                <p:oleObj name="Equation" r:id="rId3" imgW="332712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580828"/>
                        <a:ext cx="5821362" cy="99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832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47468"/>
              </p:ext>
            </p:extLst>
          </p:nvPr>
        </p:nvGraphicFramePr>
        <p:xfrm>
          <a:off x="1787748" y="3553260"/>
          <a:ext cx="4079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266" name="Equation" r:id="rId5" imgW="190440" imgH="228600" progId="Equation.3">
                  <p:embed/>
                </p:oleObj>
              </mc:Choice>
              <mc:Fallback>
                <p:oleObj name="Equation" r:id="rId5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748" y="3553260"/>
                        <a:ext cx="407988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832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581164"/>
              </p:ext>
            </p:extLst>
          </p:nvPr>
        </p:nvGraphicFramePr>
        <p:xfrm>
          <a:off x="1211684" y="3526656"/>
          <a:ext cx="4079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267" name="Equation" r:id="rId7" imgW="190440" imgH="228600" progId="Equation.3">
                  <p:embed/>
                </p:oleObj>
              </mc:Choice>
              <mc:Fallback>
                <p:oleObj name="Equation" r:id="rId7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684" y="3526656"/>
                        <a:ext cx="407988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62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Modelos são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simples de usar e interpretar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Permitem fazer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generalizações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Podem usar facilmente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grandes quantidades de dados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(i.e. não sofre de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curse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of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dimensionality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As probabilidades obtidas podem ser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pouco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exactas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(sobretudo para conjuntos de teste pequenos);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pressuposto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independência entre atributos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raramente se verifica (apesar de alguma robustez  à sua violação).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0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249189"/>
              </p:ext>
            </p:extLst>
          </p:nvPr>
        </p:nvGraphicFramePr>
        <p:xfrm>
          <a:off x="2123728" y="2492894"/>
          <a:ext cx="4968555" cy="2200275"/>
        </p:xfrm>
        <a:graphic>
          <a:graphicData uri="http://schemas.openxmlformats.org/drawingml/2006/table">
            <a:tbl>
              <a:tblPr/>
              <a:tblGrid>
                <a:gridCol w="993711"/>
                <a:gridCol w="993711"/>
                <a:gridCol w="993711"/>
                <a:gridCol w="993711"/>
                <a:gridCol w="993711"/>
              </a:tblGrid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8606"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P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39750" y="4769386"/>
            <a:ext cx="81359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Classifique o exemplo </a:t>
            </a:r>
            <a:r>
              <a:rPr lang="pt-P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= {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= 0, 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= 1, 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= 1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}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usando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Naive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Bayes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539750" y="2008659"/>
            <a:ext cx="81367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1.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Considere o seguinte conjunto de treino: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07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539750" y="2008659"/>
            <a:ext cx="8136706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2.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Considere os dados do ficheiro “golf.csv”. Classifique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exemplo</a:t>
            </a:r>
          </a:p>
          <a:p>
            <a:pPr>
              <a:spcBef>
                <a:spcPts val="0"/>
              </a:spcBef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= {</a:t>
            </a:r>
            <a:r>
              <a:rPr lang="pt-PT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Outlook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=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“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sunny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“, </a:t>
            </a:r>
            <a:r>
              <a:rPr lang="pt-PT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= 66, </a:t>
            </a:r>
            <a:r>
              <a:rPr lang="pt-PT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Humidity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= 90, </a:t>
            </a:r>
            <a:r>
              <a:rPr lang="pt-PT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= TRUE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}</a:t>
            </a:r>
          </a:p>
          <a:p>
            <a:pPr>
              <a:spcBef>
                <a:spcPts val="0"/>
              </a:spcBef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usando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Naive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>
                <a:solidFill>
                  <a:schemeClr val="tx1"/>
                </a:solidFill>
                <a:latin typeface="Humnst777 BT" pitchFamily="34" charset="0"/>
              </a:rPr>
              <a:t>Bayes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39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4498" name="Picture 2" descr="C:\Users\joao.lopes\Documents\Projects\2019\2019.08.13_formacao_DAA2019\images\rapidminer_2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53514"/>
            <a:ext cx="7077456" cy="42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76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"e1071"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Create testing set by hold out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set.seed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12345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 &lt;-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(iris)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n_test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floor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sampindex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sample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:n,size=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n_test,replace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iris[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sampindex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,]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iris[-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sampindex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,]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Perform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Naive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Bayes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naiveBayes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Species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.,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design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#training set    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laplace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#Laplace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correction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3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620669"/>
            <a:ext cx="8064000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testing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set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Confusion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Matrix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Species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)]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#Error rate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*(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diag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)))/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664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Naive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>
                <a:solidFill>
                  <a:schemeClr val="bg2"/>
                </a:solidFill>
                <a:latin typeface="Humnst777 BT" pitchFamily="34" charset="0"/>
              </a:rPr>
              <a:t>Bayes</a:t>
            </a:r>
            <a:endParaRPr lang="pt-PT" sz="3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6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Modelos exploratórios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- modelos </a:t>
            </a:r>
            <a:r>
              <a:rPr lang="pt-PT" sz="2200" dirty="0" smtClean="0">
                <a:solidFill>
                  <a:schemeClr val="accent2"/>
                </a:solidFill>
                <a:latin typeface="Humnst777 BT" pitchFamily="34" charset="0"/>
              </a:rPr>
              <a:t>não-supervisionados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não têm variável-resposta);</a:t>
            </a:r>
          </a:p>
          <a:p>
            <a:pPr algn="just"/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- </a:t>
            </a:r>
            <a:r>
              <a:rPr lang="pt-PT" sz="2200" dirty="0">
                <a:solidFill>
                  <a:schemeClr val="accent2"/>
                </a:solidFill>
                <a:latin typeface="Humnst777 BT" pitchFamily="34" charset="0"/>
              </a:rPr>
              <a:t>associações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BR" sz="2200" dirty="0">
                <a:solidFill>
                  <a:schemeClr val="accent2"/>
                </a:solidFill>
                <a:latin typeface="Humnst777 BT" pitchFamily="34" charset="0"/>
              </a:rPr>
              <a:t>agrupamentos</a:t>
            </a:r>
            <a:r>
              <a:rPr lang="pt-BR" sz="2200" dirty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682699" y="3212976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539180" y="3808055"/>
            <a:ext cx="813650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- modelos </a:t>
            </a:r>
            <a:r>
              <a:rPr lang="pt-PT" sz="2200" dirty="0" smtClean="0">
                <a:solidFill>
                  <a:schemeClr val="accent2"/>
                </a:solidFill>
                <a:latin typeface="Humnst777 BT" pitchFamily="34" charset="0"/>
              </a:rPr>
              <a:t>supervisionados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(têm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variável-resposta);</a:t>
            </a:r>
          </a:p>
          <a:p>
            <a:pPr>
              <a:spcBef>
                <a:spcPts val="1200"/>
              </a:spcBef>
            </a:pP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- relações entre variáveis que permitem fazer </a:t>
            </a:r>
            <a:r>
              <a:rPr lang="pt-PT" sz="2200" dirty="0">
                <a:solidFill>
                  <a:schemeClr val="accent2"/>
                </a:solidFill>
                <a:latin typeface="Humnst777 BT" pitchFamily="34" charset="0"/>
              </a:rPr>
              <a:t>previsões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8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Árvores de Decisão são baseados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procura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que produzem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estrutura de árvore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com base no conjunto de treino; 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Produzem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modelos facilmente interpretáveis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são bastante úteis para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descrever os dados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Podem ser usados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classificação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(i.e. </a:t>
            </a:r>
            <a:r>
              <a:rPr lang="pt-PT" sz="2000" dirty="0">
                <a:solidFill>
                  <a:schemeClr val="accent2"/>
                </a:solidFill>
                <a:latin typeface="Humnst777 BT" pitchFamily="34" charset="0"/>
              </a:rPr>
              <a:t>árvores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classificação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ou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regressão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árvores de regressão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81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estrutura de árvore é um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gráfico de fluxo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em forma de árvore. 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árvore é composta pelos seguintes elementos: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nó-raiz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nós-internos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ramos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nós-folha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 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nó-raiz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 o nó que inicia a árvore, 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nós-internos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representam um teste a um atributo, 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ramos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representam o resultado do teste, e 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nós-folha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são portadores da informação sobre a variável-alvo. 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Metodologia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08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Processo de decisão na concessão de crédito bancário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Conjunto de teste: 99 exemplos, 5 atributos 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incl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v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ariável-resposta)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Exemplo de dados: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127916"/>
              </p:ext>
            </p:extLst>
          </p:nvPr>
        </p:nvGraphicFramePr>
        <p:xfrm>
          <a:off x="683566" y="3717032"/>
          <a:ext cx="7776865" cy="1986915"/>
        </p:xfrm>
        <a:graphic>
          <a:graphicData uri="http://schemas.openxmlformats.org/drawingml/2006/table">
            <a:tbl>
              <a:tblPr/>
              <a:tblGrid>
                <a:gridCol w="1555373"/>
                <a:gridCol w="1555373"/>
                <a:gridCol w="1555373"/>
                <a:gridCol w="1555373"/>
                <a:gridCol w="1555373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Montante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Idade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Salário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1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médio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júnior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médio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médio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júnior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baixo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não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não 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sénior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baixo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júnior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médio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sénior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médio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não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não</a:t>
                      </a:r>
                      <a:r>
                        <a:rPr lang="pt-PT" sz="1800" b="0" i="0" u="none" strike="noStrike" baseline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concedido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PT" sz="1800" b="0" i="0" u="none" strike="noStrike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PT" sz="1800" b="0" i="0" u="none" strike="noStrik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40000" y="5877272"/>
            <a:ext cx="6598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*Faculdade de Economia do Porto, Apontamentos de Informática Aplicada,  2011</a:t>
            </a:r>
            <a:endParaRPr lang="en-US" sz="1400" dirty="0"/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9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</a:p>
        </p:txBody>
      </p:sp>
      <p:sp>
        <p:nvSpPr>
          <p:cNvPr id="11" name="AutoShape 5"/>
          <p:cNvSpPr>
            <a:spLocks/>
          </p:cNvSpPr>
          <p:nvPr/>
        </p:nvSpPr>
        <p:spPr bwMode="auto">
          <a:xfrm>
            <a:off x="6707732" y="1784691"/>
            <a:ext cx="928459" cy="369332"/>
          </a:xfrm>
          <a:prstGeom prst="accentCallout1">
            <a:avLst>
              <a:gd name="adj1" fmla="val 44119"/>
              <a:gd name="adj2" fmla="val -4231"/>
              <a:gd name="adj3" fmla="val 164330"/>
              <a:gd name="adj4" fmla="val -189803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pt-PT" sz="1800" dirty="0" smtClean="0">
                <a:solidFill>
                  <a:srgbClr val="FF3300"/>
                </a:solidFill>
              </a:rPr>
              <a:t>Nó-raiz</a:t>
            </a:r>
            <a:endParaRPr lang="pt-PT" sz="1800" dirty="0">
              <a:solidFill>
                <a:srgbClr val="FF3300"/>
              </a:solidFill>
            </a:endParaRPr>
          </a:p>
        </p:txBody>
      </p:sp>
      <p:sp>
        <p:nvSpPr>
          <p:cNvPr id="12" name="AutoShape 10"/>
          <p:cNvSpPr>
            <a:spLocks/>
          </p:cNvSpPr>
          <p:nvPr/>
        </p:nvSpPr>
        <p:spPr bwMode="auto">
          <a:xfrm>
            <a:off x="7356690" y="2946539"/>
            <a:ext cx="1261884" cy="369332"/>
          </a:xfrm>
          <a:prstGeom prst="accentCallout1">
            <a:avLst>
              <a:gd name="adj1" fmla="val 50001"/>
              <a:gd name="adj2" fmla="val -5732"/>
              <a:gd name="adj3" fmla="val 130389"/>
              <a:gd name="adj4" fmla="val -74270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pt-PT" sz="1800" dirty="0" smtClean="0">
                <a:solidFill>
                  <a:srgbClr val="FF3300"/>
                </a:solidFill>
              </a:rPr>
              <a:t>Nó-interno</a:t>
            </a:r>
            <a:endParaRPr lang="pt-PT" sz="1800" dirty="0">
              <a:solidFill>
                <a:srgbClr val="FF3300"/>
              </a:solidFill>
            </a:endParaRPr>
          </a:p>
        </p:txBody>
      </p:sp>
      <p:sp>
        <p:nvSpPr>
          <p:cNvPr id="14" name="AutoShape 12"/>
          <p:cNvSpPr>
            <a:spLocks/>
          </p:cNvSpPr>
          <p:nvPr/>
        </p:nvSpPr>
        <p:spPr bwMode="auto">
          <a:xfrm>
            <a:off x="7870172" y="4156369"/>
            <a:ext cx="684803" cy="369332"/>
          </a:xfrm>
          <a:prstGeom prst="accentCallout1">
            <a:avLst>
              <a:gd name="adj1" fmla="val 50001"/>
              <a:gd name="adj2" fmla="val -10506"/>
              <a:gd name="adj3" fmla="val 118888"/>
              <a:gd name="adj4" fmla="val -11639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pt-PT" sz="1800" dirty="0">
                <a:solidFill>
                  <a:srgbClr val="FF3300"/>
                </a:solidFill>
              </a:rPr>
              <a:t>folha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0000" y="5877272"/>
            <a:ext cx="6598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*Faculdade de Economia do Porto, Apontamentos de Informática Aplicada,  2011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2261276" y="1958839"/>
            <a:ext cx="13516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pt-PT" sz="1200" dirty="0" smtClean="0">
                <a:solidFill>
                  <a:srgbClr val="FF0000"/>
                </a:solidFill>
              </a:rPr>
              <a:t>variável-resposta</a:t>
            </a:r>
          </a:p>
          <a:p>
            <a:pPr algn="r">
              <a:spcBef>
                <a:spcPts val="0"/>
              </a:spcBef>
            </a:pPr>
            <a:r>
              <a:rPr lang="pt-PT" sz="1200" dirty="0" smtClean="0">
                <a:solidFill>
                  <a:srgbClr val="FF0000"/>
                </a:solidFill>
              </a:rPr>
              <a:t>suporte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076978" y="2150504"/>
            <a:ext cx="6671641" cy="3690712"/>
            <a:chOff x="1076978" y="2150504"/>
            <a:chExt cx="6671641" cy="3690712"/>
          </a:xfrm>
        </p:grpSpPr>
        <p:sp>
          <p:nvSpPr>
            <p:cNvPr id="2" name="Oval 1"/>
            <p:cNvSpPr/>
            <p:nvPr/>
          </p:nvSpPr>
          <p:spPr bwMode="auto">
            <a:xfrm>
              <a:off x="4211960" y="2150504"/>
              <a:ext cx="720080" cy="540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31/68</a:t>
              </a: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2771800" y="3177032"/>
              <a:ext cx="720080" cy="540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não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20/11</a:t>
              </a: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5652120" y="3177032"/>
              <a:ext cx="720080" cy="540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09/59</a:t>
              </a: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4932040" y="4329160"/>
              <a:ext cx="720080" cy="540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09/18</a:t>
              </a: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6480272" y="4365104"/>
              <a:ext cx="576000" cy="46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00/41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742160" y="5373216"/>
              <a:ext cx="576000" cy="46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00/18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320032" y="5373215"/>
              <a:ext cx="576000" cy="46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não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09/00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29081" y="4365104"/>
              <a:ext cx="576000" cy="46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não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PT" sz="1200" dirty="0" smtClean="0"/>
                <a:t>20</a:t>
              </a: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/01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551429" y="4365104"/>
              <a:ext cx="576000" cy="46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PT" sz="1200" dirty="0" smtClean="0"/>
                <a:t>00</a:t>
              </a: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/10</a:t>
              </a:r>
            </a:p>
          </p:txBody>
        </p:sp>
        <p:cxnSp>
          <p:nvCxnSpPr>
            <p:cNvPr id="5" name="Straight Connector 4"/>
            <p:cNvCxnSpPr>
              <a:stCxn id="2" idx="3"/>
              <a:endCxn id="18" idx="0"/>
            </p:cNvCxnSpPr>
            <p:nvPr/>
          </p:nvCxnSpPr>
          <p:spPr bwMode="auto">
            <a:xfrm flipH="1">
              <a:off x="3131840" y="2611423"/>
              <a:ext cx="1185573" cy="565609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" name="Straight Arrow Connector 6"/>
            <p:cNvCxnSpPr>
              <a:stCxn id="2" idx="5"/>
              <a:endCxn id="19" idx="0"/>
            </p:cNvCxnSpPr>
            <p:nvPr/>
          </p:nvCxnSpPr>
          <p:spPr bwMode="auto">
            <a:xfrm>
              <a:off x="4826587" y="2611423"/>
              <a:ext cx="1185573" cy="56560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>
              <a:stCxn id="18" idx="3"/>
              <a:endCxn id="27" idx="0"/>
            </p:cNvCxnSpPr>
            <p:nvPr/>
          </p:nvCxnSpPr>
          <p:spPr bwMode="auto">
            <a:xfrm flipH="1">
              <a:off x="2417081" y="3637951"/>
              <a:ext cx="460172" cy="72715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Straight Arrow Connector 28"/>
            <p:cNvCxnSpPr>
              <a:stCxn id="18" idx="5"/>
              <a:endCxn id="28" idx="0"/>
            </p:cNvCxnSpPr>
            <p:nvPr/>
          </p:nvCxnSpPr>
          <p:spPr bwMode="auto">
            <a:xfrm>
              <a:off x="3386427" y="3637951"/>
              <a:ext cx="453002" cy="72715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2" name="Straight Arrow Connector 31"/>
            <p:cNvCxnSpPr>
              <a:stCxn id="19" idx="3"/>
              <a:endCxn id="24" idx="0"/>
            </p:cNvCxnSpPr>
            <p:nvPr/>
          </p:nvCxnSpPr>
          <p:spPr bwMode="auto">
            <a:xfrm flipH="1">
              <a:off x="5292080" y="3637951"/>
              <a:ext cx="465493" cy="69120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4" name="Straight Arrow Connector 33"/>
            <p:cNvCxnSpPr>
              <a:stCxn id="19" idx="5"/>
              <a:endCxn id="3" idx="0"/>
            </p:cNvCxnSpPr>
            <p:nvPr/>
          </p:nvCxnSpPr>
          <p:spPr bwMode="auto">
            <a:xfrm>
              <a:off x="6266747" y="3637951"/>
              <a:ext cx="501525" cy="72715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6" name="Straight Arrow Connector 35"/>
            <p:cNvCxnSpPr>
              <a:stCxn id="24" idx="3"/>
              <a:endCxn id="26" idx="0"/>
            </p:cNvCxnSpPr>
            <p:nvPr/>
          </p:nvCxnSpPr>
          <p:spPr bwMode="auto">
            <a:xfrm flipH="1">
              <a:off x="4608032" y="4790079"/>
              <a:ext cx="429461" cy="58313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8" name="Straight Arrow Connector 37"/>
            <p:cNvCxnSpPr>
              <a:stCxn id="24" idx="5"/>
              <a:endCxn id="25" idx="0"/>
            </p:cNvCxnSpPr>
            <p:nvPr/>
          </p:nvCxnSpPr>
          <p:spPr bwMode="auto">
            <a:xfrm>
              <a:off x="5546667" y="4790079"/>
              <a:ext cx="483493" cy="583137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0" name="Rectangle 39"/>
            <p:cNvSpPr/>
            <p:nvPr/>
          </p:nvSpPr>
          <p:spPr>
            <a:xfrm>
              <a:off x="1076978" y="3645024"/>
              <a:ext cx="17668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montante= {</a:t>
              </a:r>
              <a:r>
                <a:rPr lang="pt-PT" sz="1200" dirty="0" err="1" smtClean="0">
                  <a:solidFill>
                    <a:schemeClr val="tx1"/>
                  </a:solidFill>
                </a:rPr>
                <a:t>alto,médio</a:t>
              </a:r>
              <a:r>
                <a:rPr lang="pt-PT" sz="1200" dirty="0" smtClean="0">
                  <a:solidFill>
                    <a:schemeClr val="tx1"/>
                  </a:solidFill>
                </a:rPr>
                <a:t>}</a:t>
              </a:r>
              <a:endParaRPr lang="en-US" sz="12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434642" y="3645024"/>
              <a:ext cx="142539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montante= {baixo}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427984" y="3933056"/>
              <a:ext cx="109356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conta = {não}</a:t>
              </a:r>
              <a:endParaRPr lang="en-US" sz="12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516216" y="3933056"/>
              <a:ext cx="1111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conta = {sim}</a:t>
              </a:r>
              <a:endParaRPr lang="en-US" sz="12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572403" y="2647945"/>
              <a:ext cx="12795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salario = {baixo}</a:t>
              </a:r>
              <a:endParaRPr lang="en-US" sz="12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220072" y="2636912"/>
              <a:ext cx="11608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salario = {alto}</a:t>
              </a:r>
              <a:endParaRPr lang="en-US" sz="12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491880" y="5013176"/>
              <a:ext cx="130676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montante= {alto}</a:t>
              </a:r>
              <a:endParaRPr lang="en-US" sz="12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819886" y="5013176"/>
              <a:ext cx="19287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montante= {baixo, médio}</a:t>
              </a:r>
              <a:endParaRPr lang="en-US" sz="1200" dirty="0"/>
            </a:p>
          </p:txBody>
        </p:sp>
      </p:grpSp>
      <p:cxnSp>
        <p:nvCxnSpPr>
          <p:cNvPr id="31" name="Straight Arrow Connector 30"/>
          <p:cNvCxnSpPr/>
          <p:nvPr/>
        </p:nvCxnSpPr>
        <p:spPr bwMode="auto">
          <a:xfrm>
            <a:off x="3547470" y="2286164"/>
            <a:ext cx="828000" cy="21600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/>
          <p:nvPr/>
        </p:nvCxnSpPr>
        <p:spPr bwMode="auto">
          <a:xfrm>
            <a:off x="3563888" y="2096473"/>
            <a:ext cx="828000" cy="21600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1158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Como escolher o nó-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raíz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(e os nós-internos subsequentes)?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Como dividir e (subdividir) o conjunto de teste?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Quando parar de acrescentar nós-internos e terminar numa folha?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Que valor dar a cada folha?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Algoritmo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ad hoc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para 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atributos binários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5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24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Como escolher o nó-</a:t>
            </a:r>
            <a:r>
              <a:rPr lang="pt-PT" sz="2000" dirty="0" err="1">
                <a:solidFill>
                  <a:schemeClr val="tx1"/>
                </a:solidFill>
                <a:latin typeface="Humnst777 BT" pitchFamily="34" charset="0"/>
              </a:rPr>
              <a:t>raíz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(e os nós-internos subsequentes)?</a:t>
            </a: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Escolher aleatoriamente (e.g.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ordem alfabética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  <a:p>
            <a:pPr algn="just">
              <a:spcBef>
                <a:spcPts val="0"/>
              </a:spcBef>
            </a:pP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Como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dividir e (subdividir) o conjunto de teste?</a:t>
            </a: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atributos binários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divisão nos seus dois valores é natural.</a:t>
            </a:r>
          </a:p>
          <a:p>
            <a:pPr algn="just">
              <a:spcBef>
                <a:spcPts val="24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Quando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parar de acrescentar nós-internos e terminar numa folha?</a:t>
            </a: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Criar folhas quando obtiver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folhas “puras”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>
              <a:spcBef>
                <a:spcPts val="0"/>
              </a:spcBef>
            </a:pP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Que valor dar a cada folha?</a:t>
            </a:r>
          </a:p>
          <a:p>
            <a:pPr algn="just">
              <a:spcBef>
                <a:spcPts val="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O valor da folha “pura” é 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valor único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 variável-alvo.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</a:t>
            </a:r>
            <a:r>
              <a:rPr lang="pt-PT" sz="2800" i="1" dirty="0">
                <a:solidFill>
                  <a:schemeClr val="bg2"/>
                </a:solidFill>
                <a:latin typeface="Humnst777 BT" pitchFamily="34" charset="0"/>
              </a:rPr>
              <a:t>ad hoc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para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atributos binários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53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Diagrama em árvore da conjunção (i.e. AND)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2000" y="5805264"/>
            <a:ext cx="6343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 Adaptado de Gama, J.  Faculdade de Economia do porto, EDC1, 2000/2001</a:t>
            </a:r>
            <a:endParaRPr lang="en-US" sz="1400" dirty="0"/>
          </a:p>
        </p:txBody>
      </p:sp>
      <p:sp>
        <p:nvSpPr>
          <p:cNvPr id="32" name="Heptagon 31"/>
          <p:cNvSpPr/>
          <p:nvPr/>
        </p:nvSpPr>
        <p:spPr bwMode="auto">
          <a:xfrm>
            <a:off x="5868144" y="2874422"/>
            <a:ext cx="648072" cy="659368"/>
          </a:xfrm>
          <a:prstGeom prst="heptagon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umanst521 BT" pitchFamily="34" charset="0"/>
              </a:rPr>
              <a:t>A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umanst521 BT" pitchFamily="34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 bwMode="auto">
          <a:xfrm>
            <a:off x="6588224" y="3522494"/>
            <a:ext cx="504000" cy="360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H="1">
            <a:off x="5364088" y="3522494"/>
            <a:ext cx="504056" cy="36004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5292080" y="330647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F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88224" y="330647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644008" y="400506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(“F”=2 ,“T”=0)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385970"/>
              </p:ext>
            </p:extLst>
          </p:nvPr>
        </p:nvGraphicFramePr>
        <p:xfrm>
          <a:off x="899592" y="2924944"/>
          <a:ext cx="2088231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077"/>
                <a:gridCol w="696077"/>
                <a:gridCol w="6960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˄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41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444208" y="4026550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(“F”=1, “T”=1)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98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Diagrama em árvore da conjunção (i.e. AND)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2000" y="5805264"/>
            <a:ext cx="6343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 Adaptado de Gama, J.  Faculdade de Economia do porto, EDC1, 2000/2001</a:t>
            </a:r>
            <a:endParaRPr lang="en-US" sz="1400" dirty="0"/>
          </a:p>
        </p:txBody>
      </p:sp>
      <p:sp>
        <p:nvSpPr>
          <p:cNvPr id="33" name="Heptagon 32"/>
          <p:cNvSpPr/>
          <p:nvPr/>
        </p:nvSpPr>
        <p:spPr bwMode="auto">
          <a:xfrm>
            <a:off x="6876256" y="3921760"/>
            <a:ext cx="648072" cy="659368"/>
          </a:xfrm>
          <a:prstGeom prst="heptagon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umanst521 BT" pitchFamily="34" charset="0"/>
              </a:rPr>
              <a:t>B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umanst521 BT" pitchFamily="34" charset="0"/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41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66" name="Heptagon 65"/>
          <p:cNvSpPr/>
          <p:nvPr/>
        </p:nvSpPr>
        <p:spPr bwMode="auto">
          <a:xfrm>
            <a:off x="5868144" y="2874422"/>
            <a:ext cx="648072" cy="659368"/>
          </a:xfrm>
          <a:prstGeom prst="heptagon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umanst521 BT" pitchFamily="34" charset="0"/>
              </a:rPr>
              <a:t>A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umanst521 BT" pitchFamily="34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6588224" y="3522494"/>
            <a:ext cx="504000" cy="360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/>
          <p:nvPr/>
        </p:nvCxnSpPr>
        <p:spPr bwMode="auto">
          <a:xfrm flipH="1">
            <a:off x="5364088" y="3522494"/>
            <a:ext cx="504056" cy="36004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5292080" y="330647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F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588224" y="330647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644008" y="400506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(“F”=2 ,“T”=0)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652120" y="5013176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(“F”=1, “T”=0)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3" name="Straight Arrow Connector 72"/>
          <p:cNvCxnSpPr/>
          <p:nvPr/>
        </p:nvCxnSpPr>
        <p:spPr bwMode="auto">
          <a:xfrm>
            <a:off x="7596336" y="4581128"/>
            <a:ext cx="504000" cy="360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4" name="Straight Arrow Connector 73"/>
          <p:cNvCxnSpPr/>
          <p:nvPr/>
        </p:nvCxnSpPr>
        <p:spPr bwMode="auto">
          <a:xfrm flipH="1">
            <a:off x="6372200" y="4581128"/>
            <a:ext cx="504056" cy="36004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6300192" y="436510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596336" y="436510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80312" y="5013176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(“F”=0, “T”=1)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754466"/>
              </p:ext>
            </p:extLst>
          </p:nvPr>
        </p:nvGraphicFramePr>
        <p:xfrm>
          <a:off x="899592" y="2924944"/>
          <a:ext cx="2088231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077"/>
                <a:gridCol w="696077"/>
                <a:gridCol w="6960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˄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97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Diagrama em árvore da conjunção (i.e. AND)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2000" y="5805264"/>
            <a:ext cx="6343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 Adaptado de Gama, J.  Faculdade de Economia do porto, EDC1, 2000/2001</a:t>
            </a:r>
            <a:endParaRPr lang="en-US" sz="1400" dirty="0"/>
          </a:p>
        </p:txBody>
      </p:sp>
      <p:sp>
        <p:nvSpPr>
          <p:cNvPr id="33" name="Heptagon 32"/>
          <p:cNvSpPr/>
          <p:nvPr/>
        </p:nvSpPr>
        <p:spPr bwMode="auto">
          <a:xfrm>
            <a:off x="6876256" y="3921760"/>
            <a:ext cx="648072" cy="659368"/>
          </a:xfrm>
          <a:prstGeom prst="heptagon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umanst521 BT" pitchFamily="34" charset="0"/>
              </a:rPr>
              <a:t>B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umanst521 BT" pitchFamily="34" charset="0"/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41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66" name="Heptagon 65"/>
          <p:cNvSpPr/>
          <p:nvPr/>
        </p:nvSpPr>
        <p:spPr bwMode="auto">
          <a:xfrm>
            <a:off x="5868144" y="2874422"/>
            <a:ext cx="648072" cy="659368"/>
          </a:xfrm>
          <a:prstGeom prst="heptagon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umanst521 BT" pitchFamily="34" charset="0"/>
              </a:rPr>
              <a:t>A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umanst521 BT" pitchFamily="34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6588224" y="3522494"/>
            <a:ext cx="504000" cy="360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/>
          <p:nvPr/>
        </p:nvCxnSpPr>
        <p:spPr bwMode="auto">
          <a:xfrm flipH="1">
            <a:off x="5364088" y="3522494"/>
            <a:ext cx="504056" cy="36004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5292080" y="330647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F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588224" y="330647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3" name="Straight Arrow Connector 72"/>
          <p:cNvCxnSpPr/>
          <p:nvPr/>
        </p:nvCxnSpPr>
        <p:spPr bwMode="auto">
          <a:xfrm>
            <a:off x="7596336" y="4581128"/>
            <a:ext cx="504000" cy="360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4" name="Straight Arrow Connector 73"/>
          <p:cNvCxnSpPr/>
          <p:nvPr/>
        </p:nvCxnSpPr>
        <p:spPr bwMode="auto">
          <a:xfrm flipH="1">
            <a:off x="6372200" y="4581128"/>
            <a:ext cx="504056" cy="36004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6300192" y="436510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F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596336" y="436510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076056" y="3933056"/>
            <a:ext cx="576064" cy="504056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48064" y="400506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bg1"/>
                </a:solidFill>
              </a:rPr>
              <a:t>F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084168" y="5013176"/>
            <a:ext cx="576064" cy="504056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56176" y="508518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bg1"/>
                </a:solidFill>
              </a:rPr>
              <a:t>F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812360" y="5013176"/>
            <a:ext cx="576064" cy="504056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84368" y="508518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smtClean="0">
                <a:solidFill>
                  <a:schemeClr val="bg1"/>
                </a:solidFill>
              </a:rPr>
              <a:t>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84168" y="5528265"/>
            <a:ext cx="639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smtClean="0">
                <a:solidFill>
                  <a:schemeClr val="tx1"/>
                </a:solidFill>
              </a:rPr>
              <a:t>(25%)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12360" y="5517232"/>
            <a:ext cx="639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smtClean="0">
                <a:solidFill>
                  <a:schemeClr val="tx1"/>
                </a:solidFill>
              </a:rPr>
              <a:t>(25%)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76056" y="4437112"/>
            <a:ext cx="639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smtClean="0">
                <a:solidFill>
                  <a:schemeClr val="tx1"/>
                </a:solidFill>
              </a:rPr>
              <a:t>(50%)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754466"/>
              </p:ext>
            </p:extLst>
          </p:nvPr>
        </p:nvGraphicFramePr>
        <p:xfrm>
          <a:off x="899592" y="2924944"/>
          <a:ext cx="2088231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077"/>
                <a:gridCol w="696077"/>
                <a:gridCol w="6960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˄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926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9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As árvores são criadas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dividindo recursivamente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 conjunto de teste em subconjuntos (i.e. os subconjuntos formados são eles próprios divididos em subconjuntos mais pequenos);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escolha do atributo para o nó-raiz (e nós-internos subsequentes) e como realizar a sua divisão é feito de modo a obter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“melhor” divisão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dos dados após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procura exaustiva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Esta avaliação  depende da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métrica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escolhida (tipicamente relacionadas com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homogeneidade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dos subconjuntos formados);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Esta divisão termina quando é atingido determinado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critério de paragem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(e.g. obtém-se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folha “pura”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 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suporte da folha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não reduz abaixo de determinado limiar; …).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“Particionamento recursivo”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67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Modelos exploratórios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936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dirty="0" smtClean="0">
                <a:solidFill>
                  <a:schemeClr val="accent2"/>
                </a:solidFill>
                <a:latin typeface="Humnst777 BT" pitchFamily="34" charset="0"/>
              </a:rPr>
              <a:t>Regras de Associação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Agrupamento</a:t>
            </a:r>
            <a:r>
              <a:rPr lang="pt-PT" sz="22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(e.g. </a:t>
            </a:r>
            <a:r>
              <a:rPr lang="pt-PT" sz="2200" dirty="0" smtClean="0">
                <a:solidFill>
                  <a:schemeClr val="accent2"/>
                </a:solidFill>
                <a:latin typeface="Humnst777 BT" pitchFamily="34" charset="0"/>
              </a:rPr>
              <a:t>Hierárquico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dirty="0" smtClean="0">
                <a:solidFill>
                  <a:schemeClr val="accent2"/>
                </a:solidFill>
                <a:latin typeface="Humnst777 BT" pitchFamily="34" charset="0"/>
              </a:rPr>
              <a:t>K-</a:t>
            </a:r>
            <a:r>
              <a:rPr lang="pt-PT" sz="2200" i="1" dirty="0" err="1" smtClean="0">
                <a:solidFill>
                  <a:schemeClr val="accent2"/>
                </a:solidFill>
                <a:latin typeface="Humnst777 BT" pitchFamily="34" charset="0"/>
              </a:rPr>
              <a:t>Means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  <a:endParaRPr lang="pt-BR" sz="2200" dirty="0" smtClean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16" name="Text Box 376"/>
          <p:cNvSpPr txBox="1">
            <a:spLocks noChangeArrowheads="1"/>
          </p:cNvSpPr>
          <p:nvPr/>
        </p:nvSpPr>
        <p:spPr bwMode="auto">
          <a:xfrm>
            <a:off x="682699" y="3212976"/>
            <a:ext cx="7705725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539180" y="3808055"/>
            <a:ext cx="8136508" cy="194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3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Distâncias (e.g. </a:t>
            </a:r>
            <a:r>
              <a:rPr lang="pt-PT" sz="2200" i="1" dirty="0">
                <a:solidFill>
                  <a:schemeClr val="accent2"/>
                </a:solidFill>
                <a:latin typeface="Humnst777 BT" pitchFamily="34" charset="0"/>
              </a:rPr>
              <a:t>k</a:t>
            </a:r>
            <a:r>
              <a:rPr lang="pt-PT" sz="2200" dirty="0">
                <a:solidFill>
                  <a:schemeClr val="accent2"/>
                </a:solidFill>
                <a:latin typeface="Humnst777 BT" pitchFamily="34" charset="0"/>
              </a:rPr>
              <a:t>-</a:t>
            </a:r>
            <a:r>
              <a:rPr lang="pt-PT" sz="2200" i="1" dirty="0" err="1">
                <a:solidFill>
                  <a:schemeClr val="accent2"/>
                </a:solidFill>
                <a:latin typeface="Humnst777 BT" pitchFamily="34" charset="0"/>
              </a:rPr>
              <a:t>Nearest</a:t>
            </a:r>
            <a:r>
              <a:rPr lang="pt-PT" sz="2200" i="1" dirty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200" i="1" dirty="0" err="1">
                <a:solidFill>
                  <a:schemeClr val="accent2"/>
                </a:solidFill>
                <a:latin typeface="Humnst777 BT" pitchFamily="34" charset="0"/>
              </a:rPr>
              <a:t>Neighbour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 marL="342900" indent="-342900">
              <a:spcBef>
                <a:spcPts val="13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Probabilísticos (e.g. </a:t>
            </a:r>
            <a:r>
              <a:rPr lang="pt-PT" sz="2200" dirty="0">
                <a:solidFill>
                  <a:schemeClr val="accent2"/>
                </a:solidFill>
                <a:latin typeface="Humnst777 BT" pitchFamily="34" charset="0"/>
              </a:rPr>
              <a:t>Redes </a:t>
            </a:r>
            <a:r>
              <a:rPr lang="pt-PT" sz="2200" i="1" dirty="0" err="1">
                <a:solidFill>
                  <a:schemeClr val="accent2"/>
                </a:solidFill>
                <a:latin typeface="Humnst777 BT" pitchFamily="34" charset="0"/>
              </a:rPr>
              <a:t>Bayesianas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 marL="342900" indent="-342900">
              <a:spcBef>
                <a:spcPts val="13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Procura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(e.g. </a:t>
            </a:r>
            <a:r>
              <a:rPr lang="pt-PT" sz="2200" dirty="0">
                <a:solidFill>
                  <a:schemeClr val="accent2"/>
                </a:solidFill>
                <a:latin typeface="Humnst777 BT" pitchFamily="34" charset="0"/>
              </a:rPr>
              <a:t>Árvores de </a:t>
            </a:r>
            <a:r>
              <a:rPr lang="pt-PT" sz="2200" dirty="0" smtClean="0">
                <a:solidFill>
                  <a:schemeClr val="accent2"/>
                </a:solidFill>
                <a:latin typeface="Humnst777 BT" pitchFamily="34" charset="0"/>
              </a:rPr>
              <a:t>Decisão 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e</a:t>
            </a:r>
            <a:r>
              <a:rPr lang="pt-PT" sz="2200" dirty="0" smtClean="0">
                <a:solidFill>
                  <a:schemeClr val="accent2"/>
                </a:solidFill>
                <a:latin typeface="Humnst777 BT" pitchFamily="34" charset="0"/>
              </a:rPr>
              <a:t> Regras de Decisão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) </a:t>
            </a:r>
          </a:p>
          <a:p>
            <a:pPr marL="342900" indent="-342900">
              <a:spcBef>
                <a:spcPts val="13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pt-PT" sz="2200" dirty="0" err="1" smtClean="0">
                <a:solidFill>
                  <a:schemeClr val="tx1"/>
                </a:solidFill>
                <a:latin typeface="Humnst777 BT" pitchFamily="34" charset="0"/>
              </a:rPr>
              <a:t>Otimização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 (e.g. </a:t>
            </a:r>
            <a:r>
              <a:rPr lang="pt-PT" sz="2200" dirty="0" smtClean="0">
                <a:solidFill>
                  <a:schemeClr val="accent2"/>
                </a:solidFill>
                <a:latin typeface="Humnst777 BT" pitchFamily="34" charset="0"/>
              </a:rPr>
              <a:t>Redes Neuronais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 smtClean="0">
                <a:solidFill>
                  <a:schemeClr val="accent2"/>
                </a:solidFill>
                <a:latin typeface="Humnst777 BT" pitchFamily="34" charset="0"/>
              </a:rPr>
              <a:t>Support</a:t>
            </a:r>
            <a:r>
              <a:rPr lang="pt-PT" sz="22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200" i="1" dirty="0" err="1">
                <a:solidFill>
                  <a:schemeClr val="accent2"/>
                </a:solidFill>
                <a:latin typeface="Humnst777 BT" pitchFamily="34" charset="0"/>
              </a:rPr>
              <a:t>Vector</a:t>
            </a:r>
            <a:r>
              <a:rPr lang="pt-PT" sz="2200" i="1" dirty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200" i="1" dirty="0" err="1" smtClean="0">
                <a:solidFill>
                  <a:schemeClr val="accent2"/>
                </a:solidFill>
                <a:latin typeface="Humnst777 BT" pitchFamily="34" charset="0"/>
              </a:rPr>
              <a:t>Machine</a:t>
            </a:r>
            <a:r>
              <a:rPr lang="pt-PT" sz="22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  <a:endParaRPr lang="pt-PT" sz="22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pic>
        <p:nvPicPr>
          <p:cNvPr id="2145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060848"/>
            <a:ext cx="6867102" cy="390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1774919" y="5949280"/>
            <a:ext cx="48133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Figura 3.27 de Torga L. “Data 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Minig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with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R”  (2017)</a:t>
            </a:r>
            <a:endParaRPr lang="en-US" sz="1600" dirty="0">
              <a:latin typeface="Humnst777 BT"/>
            </a:endParaRPr>
          </a:p>
        </p:txBody>
      </p:sp>
      <p:sp>
        <p:nvSpPr>
          <p:cNvPr id="17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“Particionamento recursivo”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49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6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Métrica C4.5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métrica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information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gain</a:t>
            </a:r>
            <a:endParaRPr lang="pt-PT" sz="2000" i="1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divisões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multiplas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Métrica CART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Classification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and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Regression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Trees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métricas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Gini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impurity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(categórica) e Redução de Variância (contínua)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divisões binárias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“Particionamento recursivo”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50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53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9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Árvores grandes de folhas pequenas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resultados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demasiado específicos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com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muito ruído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(i.e.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sobre-ajustamento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Árvores pequenas de folhas grandes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resultados extraem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pouco conhecimento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dos dados (i.e.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sub-ajustamento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/>
            <a:endParaRPr lang="pt-PT" sz="2000" b="1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b="1" dirty="0" smtClean="0">
                <a:solidFill>
                  <a:schemeClr val="accent2"/>
                </a:solidFill>
                <a:latin typeface="Humnst777 BT" pitchFamily="34" charset="0"/>
              </a:rPr>
              <a:t>Poda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(substituir nós-internos por folhas):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1) parar a construção da árvore quando se atinge determinado critério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pré-poda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2) criar árvores muito grandes, seguido de eliminação de ramos estatisticamente pouco significantes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pós-poda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5528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Critério de paragem e Poda (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pruning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51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1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Variável-alvo categórica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valor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mais frequente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do subconjunto de teste da folha</a:t>
            </a: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Variáveis-alvo contínua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valor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médio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do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subconunto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de teste da folha</a:t>
            </a:r>
          </a:p>
        </p:txBody>
      </p:sp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Valores das folhas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5158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52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31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Modelos são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simples de usar e interpretar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Mimetizam bem 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processo de decisão humana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São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pouco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exactos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relativamente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 outros métodos (problemas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enviesamento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São pouco robustos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dados em falta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ruído dos dados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(problemas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Algoritmos de procura podem não capturar facilmente alguns conceitos de decisão.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53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90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527522"/>
              </p:ext>
            </p:extLst>
          </p:nvPr>
        </p:nvGraphicFramePr>
        <p:xfrm>
          <a:off x="3347864" y="2492896"/>
          <a:ext cx="2088231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077"/>
                <a:gridCol w="696077"/>
                <a:gridCol w="6960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AE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˅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39750" y="2008659"/>
            <a:ext cx="81367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1.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Faça o diagrama em árvore da disjunção (i.e. OR).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54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62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522" name="Picture 2" descr="C:\Users\joao.lopes\Documents\Projects\2019\2019.08.13_formacao_DAA2019\images\rapidminer_3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40739"/>
            <a:ext cx="7077456" cy="42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55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98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6546" name="Picture 2" descr="C:\Users\joao.lopes\Documents\Projects\2019\2019.08.13_formacao_DAA2019\images\rapidminer_4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40739"/>
            <a:ext cx="7077456" cy="42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56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07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rpart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"../data/golf.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"../data/golf-testset.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Perform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Decision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Trees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rpart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Play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.,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design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#training set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method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Categorical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Tree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parms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split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gini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Metric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"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Gini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Impurity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control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rpart.control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minsplit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#minimal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split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minbucket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#minimal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leaf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size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cp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0.1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#minimal gain</a:t>
            </a:r>
          </a:p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maxdepth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#maximal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depth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57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14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1628800"/>
            <a:ext cx="8064500" cy="4201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Plot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mod,uniform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,branch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0.5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,margin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0.05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,main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Classification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Tree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text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mod,use.n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TRUE,all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,cex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0.8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,fancy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,pretty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testing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set</a:t>
            </a:r>
          </a:p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#can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prob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Confusion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Matrix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"Play"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#Error rate</a:t>
            </a: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*(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diag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)))/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Árvores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58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4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be 69"/>
          <p:cNvSpPr/>
          <p:nvPr/>
        </p:nvSpPr>
        <p:spPr bwMode="auto">
          <a:xfrm>
            <a:off x="624726" y="2492896"/>
            <a:ext cx="576064" cy="504056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71" name="Cube 70"/>
          <p:cNvSpPr/>
          <p:nvPr/>
        </p:nvSpPr>
        <p:spPr bwMode="auto">
          <a:xfrm>
            <a:off x="1128782" y="2564904"/>
            <a:ext cx="576064" cy="504056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Visão Geral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80710" y="5157192"/>
            <a:ext cx="93968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Dados</a:t>
            </a:r>
          </a:p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de treino</a:t>
            </a:r>
          </a:p>
        </p:txBody>
      </p:sp>
      <p:sp>
        <p:nvSpPr>
          <p:cNvPr id="15" name="Text Box 29"/>
          <p:cNvSpPr txBox="1">
            <a:spLocks noChangeArrowheads="1"/>
          </p:cNvSpPr>
          <p:nvPr/>
        </p:nvSpPr>
        <p:spPr bwMode="auto">
          <a:xfrm>
            <a:off x="1488822" y="4293096"/>
            <a:ext cx="6126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</a:rPr>
              <a:t>treino</a:t>
            </a:r>
          </a:p>
        </p:txBody>
      </p:sp>
      <p:sp>
        <p:nvSpPr>
          <p:cNvPr id="17" name="Line 31"/>
          <p:cNvSpPr>
            <a:spLocks noChangeShapeType="1"/>
          </p:cNvSpPr>
          <p:nvPr/>
        </p:nvSpPr>
        <p:spPr bwMode="auto">
          <a:xfrm flipV="1">
            <a:off x="1200830" y="4329120"/>
            <a:ext cx="360000" cy="18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22" name="Text Box 26"/>
          <p:cNvSpPr txBox="1">
            <a:spLocks noChangeArrowheads="1"/>
          </p:cNvSpPr>
          <p:nvPr/>
        </p:nvSpPr>
        <p:spPr bwMode="auto">
          <a:xfrm>
            <a:off x="1127698" y="4149080"/>
            <a:ext cx="4331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dirty="0" smtClean="0">
                <a:solidFill>
                  <a:schemeClr val="accent2"/>
                </a:solidFill>
              </a:rPr>
              <a:t>1/2</a:t>
            </a:r>
            <a:endParaRPr lang="pt-PT" sz="1400" dirty="0">
              <a:solidFill>
                <a:schemeClr val="accent2"/>
              </a:solidFill>
            </a:endParaRPr>
          </a:p>
        </p:txBody>
      </p:sp>
      <p:sp>
        <p:nvSpPr>
          <p:cNvPr id="26" name="Line 31"/>
          <p:cNvSpPr>
            <a:spLocks noChangeShapeType="1"/>
          </p:cNvSpPr>
          <p:nvPr/>
        </p:nvSpPr>
        <p:spPr bwMode="auto">
          <a:xfrm rot="5400000" flipV="1">
            <a:off x="1290830" y="5139200"/>
            <a:ext cx="180000" cy="36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1127698" y="5013176"/>
            <a:ext cx="4331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dirty="0" smtClean="0">
                <a:solidFill>
                  <a:schemeClr val="accent2"/>
                </a:solidFill>
              </a:rPr>
              <a:t>1/4</a:t>
            </a:r>
            <a:endParaRPr lang="pt-PT" sz="1400" dirty="0">
              <a:solidFill>
                <a:schemeClr val="accent2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1488822" y="5816297"/>
            <a:ext cx="5421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</a:rPr>
              <a:t>teste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2483768" y="2132856"/>
            <a:ext cx="117827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accent2"/>
                </a:solidFill>
              </a:rPr>
              <a:t>Fase Treino</a:t>
            </a:r>
            <a:endParaRPr lang="pt-PT" sz="1400" b="1" dirty="0">
              <a:solidFill>
                <a:schemeClr val="accent2"/>
              </a:solidFill>
            </a:endParaRPr>
          </a:p>
        </p:txBody>
      </p:sp>
      <p:sp>
        <p:nvSpPr>
          <p:cNvPr id="36" name="Text Box 29"/>
          <p:cNvSpPr txBox="1">
            <a:spLocks noChangeArrowheads="1"/>
          </p:cNvSpPr>
          <p:nvPr/>
        </p:nvSpPr>
        <p:spPr bwMode="auto">
          <a:xfrm>
            <a:off x="5709589" y="2132856"/>
            <a:ext cx="10946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accent2"/>
                </a:solidFill>
              </a:rPr>
              <a:t>Fase Teste</a:t>
            </a:r>
            <a:endParaRPr lang="pt-PT" sz="1400" b="1" dirty="0">
              <a:solidFill>
                <a:schemeClr val="accent2"/>
              </a:solidFill>
            </a:endParaRPr>
          </a:p>
        </p:txBody>
      </p:sp>
      <p:sp>
        <p:nvSpPr>
          <p:cNvPr id="37" name="Text Box 29"/>
          <p:cNvSpPr txBox="1">
            <a:spLocks noChangeArrowheads="1"/>
          </p:cNvSpPr>
          <p:nvPr/>
        </p:nvSpPr>
        <p:spPr bwMode="auto">
          <a:xfrm>
            <a:off x="7185610" y="2113111"/>
            <a:ext cx="14796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accent2"/>
                </a:solidFill>
              </a:rPr>
              <a:t>Fase Aplicação</a:t>
            </a:r>
            <a:endParaRPr lang="pt-PT" sz="1400" b="1" dirty="0">
              <a:solidFill>
                <a:schemeClr val="accent2"/>
              </a:solidFill>
            </a:endParaRPr>
          </a:p>
        </p:txBody>
      </p:sp>
      <p:sp>
        <p:nvSpPr>
          <p:cNvPr id="39" name="Cube 38"/>
          <p:cNvSpPr/>
          <p:nvPr/>
        </p:nvSpPr>
        <p:spPr bwMode="auto">
          <a:xfrm>
            <a:off x="2784966" y="3356992"/>
            <a:ext cx="576064" cy="504056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0" name="Can 39"/>
          <p:cNvSpPr/>
          <p:nvPr/>
        </p:nvSpPr>
        <p:spPr bwMode="auto">
          <a:xfrm>
            <a:off x="624726" y="4293096"/>
            <a:ext cx="450000" cy="900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1" name="Can 40"/>
          <p:cNvSpPr>
            <a:spLocks noChangeAspect="1"/>
          </p:cNvSpPr>
          <p:nvPr/>
        </p:nvSpPr>
        <p:spPr bwMode="auto">
          <a:xfrm>
            <a:off x="1632838" y="3861048"/>
            <a:ext cx="225000" cy="450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3" name="Can 42"/>
          <p:cNvSpPr>
            <a:spLocks noChangeAspect="1"/>
          </p:cNvSpPr>
          <p:nvPr/>
        </p:nvSpPr>
        <p:spPr bwMode="auto">
          <a:xfrm>
            <a:off x="1632838" y="5384249"/>
            <a:ext cx="225000" cy="450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480710" y="3284984"/>
            <a:ext cx="90922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Modelos</a:t>
            </a:r>
            <a:endParaRPr lang="pt-PT" sz="1400" b="1" dirty="0">
              <a:solidFill>
                <a:schemeClr val="tx1"/>
              </a:solidFill>
            </a:endParaRPr>
          </a:p>
        </p:txBody>
      </p:sp>
      <p:sp>
        <p:nvSpPr>
          <p:cNvPr id="47" name="Line 31"/>
          <p:cNvSpPr>
            <a:spLocks noChangeShapeType="1"/>
          </p:cNvSpPr>
          <p:nvPr/>
        </p:nvSpPr>
        <p:spPr bwMode="auto">
          <a:xfrm flipV="1">
            <a:off x="1992878" y="3789040"/>
            <a:ext cx="720000" cy="36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48" name="Line 31"/>
          <p:cNvSpPr>
            <a:spLocks noChangeShapeType="1"/>
          </p:cNvSpPr>
          <p:nvPr/>
        </p:nvSpPr>
        <p:spPr bwMode="auto">
          <a:xfrm rot="5400000" flipV="1">
            <a:off x="2037798" y="2843960"/>
            <a:ext cx="450000" cy="90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49" name="Line 31"/>
          <p:cNvSpPr>
            <a:spLocks noChangeShapeType="1"/>
          </p:cNvSpPr>
          <p:nvPr/>
        </p:nvSpPr>
        <p:spPr bwMode="auto">
          <a:xfrm flipV="1">
            <a:off x="1992878" y="3789040"/>
            <a:ext cx="3888000" cy="194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50" name="Cube 49"/>
          <p:cNvSpPr/>
          <p:nvPr/>
        </p:nvSpPr>
        <p:spPr bwMode="auto">
          <a:xfrm>
            <a:off x="5953318" y="3356992"/>
            <a:ext cx="576064" cy="504056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1" name="Cube 50"/>
          <p:cNvSpPr/>
          <p:nvPr/>
        </p:nvSpPr>
        <p:spPr bwMode="auto">
          <a:xfrm>
            <a:off x="7537494" y="3356992"/>
            <a:ext cx="576064" cy="504056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2" name="Line 31"/>
          <p:cNvSpPr>
            <a:spLocks noChangeShapeType="1"/>
          </p:cNvSpPr>
          <p:nvPr/>
        </p:nvSpPr>
        <p:spPr bwMode="auto">
          <a:xfrm flipV="1">
            <a:off x="3433038" y="3573016"/>
            <a:ext cx="7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53" name="Line 31"/>
          <p:cNvSpPr>
            <a:spLocks noChangeShapeType="1"/>
          </p:cNvSpPr>
          <p:nvPr/>
        </p:nvSpPr>
        <p:spPr bwMode="auto">
          <a:xfrm flipV="1">
            <a:off x="5089222" y="3645024"/>
            <a:ext cx="7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54" name="Can 53"/>
          <p:cNvSpPr>
            <a:spLocks noChangeAspect="1"/>
          </p:cNvSpPr>
          <p:nvPr/>
        </p:nvSpPr>
        <p:spPr bwMode="auto">
          <a:xfrm>
            <a:off x="7712268" y="2564904"/>
            <a:ext cx="225000" cy="450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55" name="Line 31"/>
          <p:cNvSpPr>
            <a:spLocks noChangeShapeType="1"/>
          </p:cNvSpPr>
          <p:nvPr/>
        </p:nvSpPr>
        <p:spPr bwMode="auto">
          <a:xfrm rot="10800000" flipV="1">
            <a:off x="7825526" y="3068960"/>
            <a:ext cx="0" cy="27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56" name="Line 31"/>
          <p:cNvSpPr>
            <a:spLocks noChangeShapeType="1"/>
          </p:cNvSpPr>
          <p:nvPr/>
        </p:nvSpPr>
        <p:spPr bwMode="auto">
          <a:xfrm rot="10800000" flipV="1">
            <a:off x="7825527" y="3933056"/>
            <a:ext cx="0" cy="27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57" name="Text Box 6"/>
          <p:cNvSpPr txBox="1">
            <a:spLocks noChangeArrowheads="1"/>
          </p:cNvSpPr>
          <p:nvPr/>
        </p:nvSpPr>
        <p:spPr bwMode="auto">
          <a:xfrm>
            <a:off x="7249462" y="4201343"/>
            <a:ext cx="14269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Conhecimento</a:t>
            </a:r>
            <a:endParaRPr lang="pt-PT" sz="1400" b="1" dirty="0">
              <a:solidFill>
                <a:schemeClr val="tx1"/>
              </a:solidFill>
            </a:endParaRPr>
          </a:p>
        </p:txBody>
      </p:sp>
      <p:sp>
        <p:nvSpPr>
          <p:cNvPr id="58" name="Text Box 6"/>
          <p:cNvSpPr txBox="1">
            <a:spLocks noChangeArrowheads="1"/>
          </p:cNvSpPr>
          <p:nvPr/>
        </p:nvSpPr>
        <p:spPr bwMode="auto">
          <a:xfrm>
            <a:off x="7897534" y="2545740"/>
            <a:ext cx="73129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Dados</a:t>
            </a:r>
          </a:p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reais</a:t>
            </a:r>
          </a:p>
        </p:txBody>
      </p:sp>
      <p:sp>
        <p:nvSpPr>
          <p:cNvPr id="59" name="Line 31"/>
          <p:cNvSpPr>
            <a:spLocks noChangeShapeType="1"/>
          </p:cNvSpPr>
          <p:nvPr/>
        </p:nvSpPr>
        <p:spPr bwMode="auto">
          <a:xfrm rot="10800000" flipV="1">
            <a:off x="3433038" y="3717032"/>
            <a:ext cx="7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60" name="Text Box 29"/>
          <p:cNvSpPr txBox="1">
            <a:spLocks noChangeArrowheads="1"/>
          </p:cNvSpPr>
          <p:nvPr/>
        </p:nvSpPr>
        <p:spPr bwMode="auto">
          <a:xfrm>
            <a:off x="5996320" y="3439758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2400" b="1" dirty="0" smtClean="0">
                <a:solidFill>
                  <a:srgbClr val="00B050"/>
                </a:solidFill>
                <a:latin typeface="Calibri"/>
              </a:rPr>
              <a:t>√</a:t>
            </a:r>
            <a:endParaRPr lang="pt-PT" sz="2400" b="1" dirty="0">
              <a:solidFill>
                <a:srgbClr val="00B050"/>
              </a:solidFill>
            </a:endParaRPr>
          </a:p>
        </p:txBody>
      </p:sp>
      <p:sp>
        <p:nvSpPr>
          <p:cNvPr id="61" name="Text Box 29"/>
          <p:cNvSpPr txBox="1">
            <a:spLocks noChangeArrowheads="1"/>
          </p:cNvSpPr>
          <p:nvPr/>
        </p:nvSpPr>
        <p:spPr bwMode="auto">
          <a:xfrm>
            <a:off x="7580496" y="3429000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2400" b="1" dirty="0" smtClean="0">
                <a:solidFill>
                  <a:srgbClr val="00B050"/>
                </a:solidFill>
                <a:latin typeface="Calibri"/>
              </a:rPr>
              <a:t>√</a:t>
            </a:r>
            <a:endParaRPr lang="pt-PT" sz="2400" b="1" dirty="0">
              <a:solidFill>
                <a:srgbClr val="00B050"/>
              </a:solidFill>
            </a:endParaRPr>
          </a:p>
        </p:txBody>
      </p:sp>
      <p:sp>
        <p:nvSpPr>
          <p:cNvPr id="62" name="Text Box 29"/>
          <p:cNvSpPr txBox="1">
            <a:spLocks noChangeArrowheads="1"/>
          </p:cNvSpPr>
          <p:nvPr/>
        </p:nvSpPr>
        <p:spPr bwMode="auto">
          <a:xfrm>
            <a:off x="4067944" y="2420888"/>
            <a:ext cx="10775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Escolha </a:t>
            </a:r>
          </a:p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do Modelo</a:t>
            </a:r>
            <a:endParaRPr lang="pt-PT" sz="1400" b="1" dirty="0">
              <a:solidFill>
                <a:schemeClr val="tx1"/>
              </a:solidFill>
            </a:endParaRPr>
          </a:p>
        </p:txBody>
      </p:sp>
      <p:sp>
        <p:nvSpPr>
          <p:cNvPr id="63" name="Text Box 29"/>
          <p:cNvSpPr txBox="1">
            <a:spLocks noChangeArrowheads="1"/>
          </p:cNvSpPr>
          <p:nvPr/>
        </p:nvSpPr>
        <p:spPr bwMode="auto">
          <a:xfrm>
            <a:off x="4041801" y="2132856"/>
            <a:ext cx="14668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accent2"/>
                </a:solidFill>
              </a:rPr>
              <a:t>Fase Validação</a:t>
            </a:r>
            <a:endParaRPr lang="pt-PT" sz="1400" b="1" dirty="0">
              <a:solidFill>
                <a:schemeClr val="accent2"/>
              </a:solidFill>
            </a:endParaRPr>
          </a:p>
        </p:txBody>
      </p:sp>
      <p:sp>
        <p:nvSpPr>
          <p:cNvPr id="64" name="Text Box 29"/>
          <p:cNvSpPr txBox="1">
            <a:spLocks noChangeArrowheads="1"/>
          </p:cNvSpPr>
          <p:nvPr/>
        </p:nvSpPr>
        <p:spPr bwMode="auto">
          <a:xfrm>
            <a:off x="1488822" y="5085184"/>
            <a:ext cx="8851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</a:rPr>
              <a:t>validação</a:t>
            </a:r>
            <a:endParaRPr lang="pt-PT" sz="1200" b="1" dirty="0">
              <a:solidFill>
                <a:schemeClr val="tx1"/>
              </a:solidFill>
            </a:endParaRPr>
          </a:p>
        </p:txBody>
      </p:sp>
      <p:sp>
        <p:nvSpPr>
          <p:cNvPr id="65" name="Can 64"/>
          <p:cNvSpPr>
            <a:spLocks noChangeAspect="1"/>
          </p:cNvSpPr>
          <p:nvPr/>
        </p:nvSpPr>
        <p:spPr bwMode="auto">
          <a:xfrm>
            <a:off x="1632838" y="4653136"/>
            <a:ext cx="225000" cy="450000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V="1">
            <a:off x="1200790" y="4869160"/>
            <a:ext cx="36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67" name="Text Box 26"/>
          <p:cNvSpPr txBox="1">
            <a:spLocks noChangeArrowheads="1"/>
          </p:cNvSpPr>
          <p:nvPr/>
        </p:nvSpPr>
        <p:spPr bwMode="auto">
          <a:xfrm>
            <a:off x="1128782" y="4633391"/>
            <a:ext cx="4331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dirty="0" smtClean="0">
                <a:solidFill>
                  <a:schemeClr val="accent2"/>
                </a:solidFill>
              </a:rPr>
              <a:t>1/4</a:t>
            </a:r>
            <a:endParaRPr lang="pt-PT" sz="1400" dirty="0">
              <a:solidFill>
                <a:schemeClr val="accent2"/>
              </a:solidFill>
            </a:endParaRPr>
          </a:p>
        </p:txBody>
      </p:sp>
      <p:sp>
        <p:nvSpPr>
          <p:cNvPr id="68" name="Line 31"/>
          <p:cNvSpPr>
            <a:spLocks noChangeShapeType="1"/>
          </p:cNvSpPr>
          <p:nvPr/>
        </p:nvSpPr>
        <p:spPr bwMode="auto">
          <a:xfrm flipV="1">
            <a:off x="1992878" y="3789040"/>
            <a:ext cx="2304000" cy="115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69" name="Cube 68"/>
          <p:cNvSpPr/>
          <p:nvPr/>
        </p:nvSpPr>
        <p:spPr bwMode="auto">
          <a:xfrm>
            <a:off x="4369142" y="3356992"/>
            <a:ext cx="576064" cy="504056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5" name="Cube 44"/>
          <p:cNvSpPr/>
          <p:nvPr/>
        </p:nvSpPr>
        <p:spPr bwMode="auto">
          <a:xfrm>
            <a:off x="768742" y="2780928"/>
            <a:ext cx="576064" cy="504056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74" name="Line 31"/>
          <p:cNvSpPr>
            <a:spLocks noChangeShapeType="1"/>
          </p:cNvSpPr>
          <p:nvPr/>
        </p:nvSpPr>
        <p:spPr bwMode="auto">
          <a:xfrm flipV="1">
            <a:off x="6673398" y="3645024"/>
            <a:ext cx="7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76" name="Text Box 6"/>
          <p:cNvSpPr txBox="1">
            <a:spLocks noChangeArrowheads="1"/>
          </p:cNvSpPr>
          <p:nvPr/>
        </p:nvSpPr>
        <p:spPr bwMode="auto">
          <a:xfrm>
            <a:off x="5719078" y="2401143"/>
            <a:ext cx="101316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Avaliação</a:t>
            </a:r>
            <a:endParaRPr lang="pt-PT" sz="1400" b="1" dirty="0">
              <a:solidFill>
                <a:schemeClr val="tx1"/>
              </a:solidFill>
            </a:endParaRPr>
          </a:p>
        </p:txBody>
      </p:sp>
      <p:sp>
        <p:nvSpPr>
          <p:cNvPr id="77" name="Text Box 6"/>
          <p:cNvSpPr txBox="1">
            <a:spLocks noChangeArrowheads="1"/>
          </p:cNvSpPr>
          <p:nvPr/>
        </p:nvSpPr>
        <p:spPr bwMode="auto">
          <a:xfrm>
            <a:off x="2483768" y="2420888"/>
            <a:ext cx="139814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tx1"/>
                </a:solidFill>
              </a:rPr>
              <a:t>Generalização</a:t>
            </a:r>
            <a:endParaRPr lang="pt-PT" sz="1400" b="1" dirty="0">
              <a:solidFill>
                <a:schemeClr val="tx1"/>
              </a:solidFill>
            </a:endParaRPr>
          </a:p>
        </p:txBody>
      </p:sp>
      <p:sp>
        <p:nvSpPr>
          <p:cNvPr id="7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Árvores de Decisão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podem decompor-se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Regras de Decisão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Regras de Decisão podem obter-se simplesmente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atravessando as árvores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desde o nó-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raíz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até às folhas;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Regras de Decisão são da forma </a:t>
            </a:r>
            <a:r>
              <a:rPr lang="pt-PT" sz="2000" b="1" dirty="0" smtClean="0">
                <a:solidFill>
                  <a:schemeClr val="accent2"/>
                </a:solidFill>
                <a:latin typeface="Humnst777 BT" pitchFamily="34" charset="0"/>
              </a:rPr>
              <a:t>IF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A </a:t>
            </a:r>
            <a:r>
              <a:rPr lang="pt-PT" sz="2000" b="1" dirty="0" smtClean="0">
                <a:solidFill>
                  <a:schemeClr val="accent2"/>
                </a:solidFill>
                <a:latin typeface="Humnst777 BT" pitchFamily="34" charset="0"/>
              </a:rPr>
              <a:t>THEN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B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(e.g.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IF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salário= baixo &amp; montante = baixo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THEN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conceder = sim)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Conjunto completo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das Regras de Decisão é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equivalente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à Árvore de Decisão;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Regras aumentam a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interpretabilidade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 Árvore.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59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21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0000" y="5877272"/>
            <a:ext cx="6598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*Faculdade de Economia do Porto, Apontamentos de Informática Aplicada,  2011</a:t>
            </a:r>
            <a:endParaRPr lang="en-US" sz="1400" dirty="0"/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60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76978" y="2150504"/>
            <a:ext cx="6671641" cy="3690712"/>
            <a:chOff x="1076978" y="2150504"/>
            <a:chExt cx="6671641" cy="3690712"/>
          </a:xfrm>
        </p:grpSpPr>
        <p:sp>
          <p:nvSpPr>
            <p:cNvPr id="10" name="Oval 9"/>
            <p:cNvSpPr/>
            <p:nvPr/>
          </p:nvSpPr>
          <p:spPr bwMode="auto">
            <a:xfrm>
              <a:off x="4211960" y="2150504"/>
              <a:ext cx="720080" cy="540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31/68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2771800" y="3177032"/>
              <a:ext cx="720080" cy="540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não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20/11</a:t>
              </a: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652120" y="3177032"/>
              <a:ext cx="720080" cy="540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09/59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4932040" y="4329160"/>
              <a:ext cx="720080" cy="540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latin typeface="Humanst521 BT" pitchFamily="34" charset="0"/>
                </a:rPr>
                <a:t>09/18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480272" y="4365104"/>
              <a:ext cx="576000" cy="46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00/41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5742160" y="5373216"/>
              <a:ext cx="576000" cy="46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00/18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320032" y="5373215"/>
              <a:ext cx="576000" cy="46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não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09/00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129081" y="4365104"/>
              <a:ext cx="576000" cy="46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não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PT" sz="1200" dirty="0" smtClean="0"/>
                <a:t>20</a:t>
              </a: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/01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3551429" y="4365104"/>
              <a:ext cx="576000" cy="468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sim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PT" sz="1200" dirty="0" smtClean="0"/>
                <a:t>00</a:t>
              </a:r>
              <a:r>
                <a:rPr kumimoji="0" lang="pt-PT" sz="1200" b="0" i="0" u="none" strike="noStrike" cap="none" normalizeH="0" baseline="0" dirty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rPr>
                <a:t>/10</a:t>
              </a:r>
            </a:p>
          </p:txBody>
        </p:sp>
        <p:cxnSp>
          <p:nvCxnSpPr>
            <p:cNvPr id="23" name="Straight Connector 22"/>
            <p:cNvCxnSpPr>
              <a:stCxn id="10" idx="3"/>
              <a:endCxn id="12" idx="0"/>
            </p:cNvCxnSpPr>
            <p:nvPr/>
          </p:nvCxnSpPr>
          <p:spPr bwMode="auto">
            <a:xfrm flipH="1">
              <a:off x="3131840" y="2611423"/>
              <a:ext cx="1185573" cy="565609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4" name="Straight Arrow Connector 23"/>
            <p:cNvCxnSpPr>
              <a:stCxn id="10" idx="5"/>
              <a:endCxn id="13" idx="0"/>
            </p:cNvCxnSpPr>
            <p:nvPr/>
          </p:nvCxnSpPr>
          <p:spPr bwMode="auto">
            <a:xfrm>
              <a:off x="4826587" y="2611423"/>
              <a:ext cx="1185573" cy="56560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5" name="Straight Arrow Connector 24"/>
            <p:cNvCxnSpPr>
              <a:stCxn id="12" idx="3"/>
              <a:endCxn id="21" idx="0"/>
            </p:cNvCxnSpPr>
            <p:nvPr/>
          </p:nvCxnSpPr>
          <p:spPr bwMode="auto">
            <a:xfrm flipH="1">
              <a:off x="2417081" y="3637951"/>
              <a:ext cx="460172" cy="72715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6" name="Straight Arrow Connector 25"/>
            <p:cNvCxnSpPr>
              <a:stCxn id="12" idx="5"/>
              <a:endCxn id="22" idx="0"/>
            </p:cNvCxnSpPr>
            <p:nvPr/>
          </p:nvCxnSpPr>
          <p:spPr bwMode="auto">
            <a:xfrm>
              <a:off x="3386427" y="3637951"/>
              <a:ext cx="453002" cy="72715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7" name="Straight Arrow Connector 26"/>
            <p:cNvCxnSpPr>
              <a:stCxn id="13" idx="3"/>
              <a:endCxn id="14" idx="0"/>
            </p:cNvCxnSpPr>
            <p:nvPr/>
          </p:nvCxnSpPr>
          <p:spPr bwMode="auto">
            <a:xfrm flipH="1">
              <a:off x="5292080" y="3637951"/>
              <a:ext cx="465493" cy="69120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>
              <a:stCxn id="13" idx="5"/>
              <a:endCxn id="15" idx="0"/>
            </p:cNvCxnSpPr>
            <p:nvPr/>
          </p:nvCxnSpPr>
          <p:spPr bwMode="auto">
            <a:xfrm>
              <a:off x="6266747" y="3637951"/>
              <a:ext cx="501525" cy="72715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Straight Arrow Connector 28"/>
            <p:cNvCxnSpPr>
              <a:stCxn id="14" idx="3"/>
              <a:endCxn id="19" idx="0"/>
            </p:cNvCxnSpPr>
            <p:nvPr/>
          </p:nvCxnSpPr>
          <p:spPr bwMode="auto">
            <a:xfrm flipH="1">
              <a:off x="4608032" y="4790079"/>
              <a:ext cx="429461" cy="58313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Straight Arrow Connector 29"/>
            <p:cNvCxnSpPr>
              <a:stCxn id="14" idx="5"/>
              <a:endCxn id="18" idx="0"/>
            </p:cNvCxnSpPr>
            <p:nvPr/>
          </p:nvCxnSpPr>
          <p:spPr bwMode="auto">
            <a:xfrm>
              <a:off x="5546667" y="4790079"/>
              <a:ext cx="483493" cy="583137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1" name="Rectangle 30"/>
            <p:cNvSpPr/>
            <p:nvPr/>
          </p:nvSpPr>
          <p:spPr>
            <a:xfrm>
              <a:off x="1076978" y="3645024"/>
              <a:ext cx="17668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montante= {</a:t>
              </a:r>
              <a:r>
                <a:rPr lang="pt-PT" sz="1200" dirty="0" err="1" smtClean="0">
                  <a:solidFill>
                    <a:schemeClr val="tx1"/>
                  </a:solidFill>
                </a:rPr>
                <a:t>alto,médio</a:t>
              </a:r>
              <a:r>
                <a:rPr lang="pt-PT" sz="1200" dirty="0" smtClean="0">
                  <a:solidFill>
                    <a:schemeClr val="tx1"/>
                  </a:solidFill>
                </a:rPr>
                <a:t>}</a:t>
              </a:r>
              <a:endParaRPr lang="en-US" sz="12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34642" y="3645024"/>
              <a:ext cx="142539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montante= {baixo}</a:t>
              </a:r>
              <a:endParaRPr lang="en-US" sz="12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427984" y="3933056"/>
              <a:ext cx="109356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conta = {não}</a:t>
              </a:r>
              <a:endParaRPr lang="en-US" sz="12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516216" y="3933056"/>
              <a:ext cx="11112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conta = {sim}</a:t>
              </a:r>
              <a:endParaRPr lang="en-US" sz="12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72403" y="2647945"/>
              <a:ext cx="12795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salario = {baixo}</a:t>
              </a:r>
              <a:endParaRPr lang="en-US" sz="12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220072" y="2636912"/>
              <a:ext cx="11608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salario = {alto}</a:t>
              </a:r>
              <a:endParaRPr lang="en-US" sz="1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491880" y="5013176"/>
              <a:ext cx="130676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montante= {alto}</a:t>
              </a:r>
              <a:endParaRPr lang="en-US" sz="12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819886" y="5013176"/>
              <a:ext cx="19287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PT" sz="1200" dirty="0" smtClean="0">
                  <a:solidFill>
                    <a:schemeClr val="tx1"/>
                  </a:solidFill>
                </a:rPr>
                <a:t>montante= {baixo, médio}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8664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0000" y="5877272"/>
            <a:ext cx="6598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*Faculdade de Economia do Porto, Apontamentos de Informática Aplicada,  2011</a:t>
            </a:r>
            <a:endParaRPr lang="en-US" sz="1400" dirty="0"/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1) 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salário=baixo &amp; montante={</a:t>
            </a:r>
            <a:r>
              <a:rPr lang="pt-PT" sz="1800" dirty="0" err="1" smtClean="0">
                <a:solidFill>
                  <a:schemeClr val="tx1"/>
                </a:solidFill>
              </a:rPr>
              <a:t>alto,médio</a:t>
            </a:r>
            <a:r>
              <a:rPr lang="pt-PT" sz="1800" dirty="0" smtClean="0">
                <a:solidFill>
                  <a:schemeClr val="tx1"/>
                </a:solidFill>
              </a:rPr>
              <a:t>} </a:t>
            </a:r>
            <a:r>
              <a:rPr lang="pt-PT" sz="1800" b="1" dirty="0" smtClean="0">
                <a:solidFill>
                  <a:schemeClr val="tx1"/>
                </a:solidFill>
              </a:rPr>
              <a:t>THEN</a:t>
            </a:r>
            <a:r>
              <a:rPr lang="pt-PT" sz="1800" dirty="0" smtClean="0">
                <a:solidFill>
                  <a:schemeClr val="tx1"/>
                </a:solidFill>
              </a:rPr>
              <a:t> não conceder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2) 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salário=baixo &amp; montante=baixo </a:t>
            </a:r>
            <a:r>
              <a:rPr lang="pt-PT" sz="1800" b="1" dirty="0" smtClean="0">
                <a:solidFill>
                  <a:schemeClr val="tx1"/>
                </a:solidFill>
              </a:rPr>
              <a:t>THEN</a:t>
            </a:r>
            <a:r>
              <a:rPr lang="pt-PT" sz="1800" dirty="0" smtClean="0">
                <a:solidFill>
                  <a:schemeClr val="tx1"/>
                </a:solidFill>
              </a:rPr>
              <a:t> conceder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3) 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salário=alto &amp; conta=não &amp; montante=alto </a:t>
            </a:r>
            <a:r>
              <a:rPr lang="pt-PT" sz="1800" b="1" dirty="0" smtClean="0">
                <a:solidFill>
                  <a:schemeClr val="tx1"/>
                </a:solidFill>
              </a:rPr>
              <a:t>THEN</a:t>
            </a:r>
            <a:r>
              <a:rPr lang="pt-PT" sz="1800" dirty="0" smtClean="0">
                <a:solidFill>
                  <a:schemeClr val="tx1"/>
                </a:solidFill>
              </a:rPr>
              <a:t> não conceder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4) 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salário=alto &amp; conta=não &amp; montante={</a:t>
            </a:r>
            <a:r>
              <a:rPr lang="pt-PT" sz="1800" dirty="0" err="1" smtClean="0">
                <a:solidFill>
                  <a:schemeClr val="tx1"/>
                </a:solidFill>
              </a:rPr>
              <a:t>baixo,médio</a:t>
            </a:r>
            <a:r>
              <a:rPr lang="pt-PT" sz="1800" dirty="0" smtClean="0">
                <a:solidFill>
                  <a:schemeClr val="tx1"/>
                </a:solidFill>
              </a:rPr>
              <a:t>} </a:t>
            </a:r>
            <a:r>
              <a:rPr lang="pt-PT" sz="1800" b="1" dirty="0" smtClean="0">
                <a:solidFill>
                  <a:schemeClr val="tx1"/>
                </a:solidFill>
              </a:rPr>
              <a:t>THEN </a:t>
            </a:r>
            <a:r>
              <a:rPr lang="pt-PT" sz="1800" dirty="0" smtClean="0">
                <a:solidFill>
                  <a:schemeClr val="tx1"/>
                </a:solidFill>
              </a:rPr>
              <a:t>conceder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5) 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salário=alto &amp; conta=sim </a:t>
            </a:r>
            <a:r>
              <a:rPr lang="pt-PT" sz="1800" b="1" dirty="0" smtClean="0">
                <a:solidFill>
                  <a:schemeClr val="tx1"/>
                </a:solidFill>
              </a:rPr>
              <a:t>THEN</a:t>
            </a:r>
            <a:r>
              <a:rPr lang="pt-PT" sz="1800" dirty="0" smtClean="0">
                <a:solidFill>
                  <a:schemeClr val="tx1"/>
                </a:solidFill>
              </a:rPr>
              <a:t> conceder</a:t>
            </a:r>
          </a:p>
          <a:p>
            <a:pPr algn="just"/>
            <a:endParaRPr lang="pt-PT" sz="1800" b="1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61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94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Exemplo*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0000" y="5877272"/>
            <a:ext cx="6598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solidFill>
                  <a:schemeClr val="tx1"/>
                </a:solidFill>
              </a:rPr>
              <a:t>*Faculdade de Economia do Porto, Apontamentos de Informática Aplicada,  2011</a:t>
            </a:r>
            <a:endParaRPr lang="en-US" sz="1400" dirty="0"/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salário=baixo 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	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montante={</a:t>
            </a:r>
            <a:r>
              <a:rPr lang="pt-PT" sz="1800" dirty="0" err="1" smtClean="0">
                <a:solidFill>
                  <a:schemeClr val="tx1"/>
                </a:solidFill>
              </a:rPr>
              <a:t>alto,médio</a:t>
            </a:r>
            <a:r>
              <a:rPr lang="pt-PT" sz="1800" dirty="0" smtClean="0">
                <a:solidFill>
                  <a:schemeClr val="tx1"/>
                </a:solidFill>
              </a:rPr>
              <a:t>} </a:t>
            </a:r>
            <a:r>
              <a:rPr lang="pt-PT" sz="1800" b="1" dirty="0" smtClean="0">
                <a:solidFill>
                  <a:schemeClr val="tx1"/>
                </a:solidFill>
              </a:rPr>
              <a:t>THEN</a:t>
            </a:r>
            <a:r>
              <a:rPr lang="pt-PT" sz="1800" dirty="0" smtClean="0">
                <a:solidFill>
                  <a:schemeClr val="tx1"/>
                </a:solidFill>
              </a:rPr>
              <a:t> não conceder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	</a:t>
            </a:r>
            <a:r>
              <a:rPr lang="pt-PT" sz="1800" b="1" dirty="0" smtClean="0">
                <a:solidFill>
                  <a:schemeClr val="tx1"/>
                </a:solidFill>
              </a:rPr>
              <a:t>ELSE</a:t>
            </a:r>
            <a:r>
              <a:rPr lang="pt-PT" sz="1800" dirty="0" smtClean="0">
                <a:solidFill>
                  <a:schemeClr val="tx1"/>
                </a:solidFill>
              </a:rPr>
              <a:t> conceder</a:t>
            </a:r>
          </a:p>
          <a:p>
            <a:pPr>
              <a:buFontTx/>
              <a:buNone/>
            </a:pPr>
            <a:r>
              <a:rPr lang="pt-PT" sz="1800" b="1" dirty="0" smtClean="0">
                <a:solidFill>
                  <a:schemeClr val="tx1"/>
                </a:solidFill>
              </a:rPr>
              <a:t>ELSE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	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conta=não 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		</a:t>
            </a:r>
            <a:r>
              <a:rPr lang="pt-PT" sz="1800" b="1" dirty="0" smtClean="0">
                <a:solidFill>
                  <a:schemeClr val="tx1"/>
                </a:solidFill>
              </a:rPr>
              <a:t>IF</a:t>
            </a:r>
            <a:r>
              <a:rPr lang="pt-PT" sz="1800" dirty="0" smtClean="0">
                <a:solidFill>
                  <a:schemeClr val="tx1"/>
                </a:solidFill>
              </a:rPr>
              <a:t> montante=alto </a:t>
            </a:r>
            <a:r>
              <a:rPr lang="pt-PT" sz="1800" b="1" dirty="0" smtClean="0">
                <a:solidFill>
                  <a:schemeClr val="tx1"/>
                </a:solidFill>
              </a:rPr>
              <a:t>THEN</a:t>
            </a:r>
            <a:r>
              <a:rPr lang="pt-PT" sz="1800" dirty="0" smtClean="0">
                <a:solidFill>
                  <a:schemeClr val="tx1"/>
                </a:solidFill>
              </a:rPr>
              <a:t> não conceder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		</a:t>
            </a:r>
            <a:r>
              <a:rPr lang="pt-PT" sz="1800" b="1" dirty="0" smtClean="0">
                <a:solidFill>
                  <a:schemeClr val="tx1"/>
                </a:solidFill>
              </a:rPr>
              <a:t>ELSE </a:t>
            </a:r>
            <a:r>
              <a:rPr lang="pt-PT" sz="1800" dirty="0" smtClean="0">
                <a:solidFill>
                  <a:schemeClr val="tx1"/>
                </a:solidFill>
              </a:rPr>
              <a:t>conceder</a:t>
            </a:r>
          </a:p>
          <a:p>
            <a:pPr>
              <a:buFontTx/>
              <a:buNone/>
            </a:pPr>
            <a:r>
              <a:rPr lang="pt-PT" sz="1800" dirty="0" smtClean="0">
                <a:solidFill>
                  <a:schemeClr val="tx1"/>
                </a:solidFill>
              </a:rPr>
              <a:t>	</a:t>
            </a:r>
            <a:r>
              <a:rPr lang="pt-PT" sz="1800" b="1" dirty="0" smtClean="0">
                <a:solidFill>
                  <a:schemeClr val="tx1"/>
                </a:solidFill>
              </a:rPr>
              <a:t>ELSE </a:t>
            </a:r>
            <a:r>
              <a:rPr lang="pt-PT" sz="1800" dirty="0" smtClean="0">
                <a:solidFill>
                  <a:schemeClr val="tx1"/>
                </a:solidFill>
              </a:rPr>
              <a:t>conceder</a:t>
            </a:r>
          </a:p>
          <a:p>
            <a:pPr algn="just"/>
            <a:endParaRPr lang="pt-PT" sz="1800" b="1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62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98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Algoritmos</a:t>
            </a: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2563" indent="-182563" algn="just">
              <a:buFontTx/>
              <a:buChar char="-"/>
            </a:pPr>
            <a:r>
              <a:rPr lang="pt-PT" sz="2000" b="1" i="1" dirty="0" err="1" smtClean="0">
                <a:solidFill>
                  <a:schemeClr val="tx1"/>
                </a:solidFill>
                <a:latin typeface="Humnst777 BT" pitchFamily="34" charset="0"/>
              </a:rPr>
              <a:t>One</a:t>
            </a:r>
            <a:r>
              <a:rPr lang="pt-PT" sz="2000" b="1" i="1" dirty="0" smtClean="0">
                <a:solidFill>
                  <a:schemeClr val="tx1"/>
                </a:solidFill>
                <a:latin typeface="Humnst777 BT" pitchFamily="34" charset="0"/>
              </a:rPr>
              <a:t> 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One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Rule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): regra criada directamente dos dados, gerada apenas com base numa variável. Cria uma árvore só com folhas.</a:t>
            </a:r>
          </a:p>
          <a:p>
            <a:pPr marL="182563" indent="-182563"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182563" indent="-182563" algn="just">
              <a:buFontTx/>
              <a:buChar char="-"/>
            </a:pPr>
            <a:r>
              <a:rPr lang="pt-PT" sz="2000" b="1" i="1" dirty="0" smtClean="0">
                <a:solidFill>
                  <a:schemeClr val="tx1"/>
                </a:solidFill>
                <a:latin typeface="Humnst777 BT" pitchFamily="34" charset="0"/>
              </a:rPr>
              <a:t>Top </a:t>
            </a:r>
            <a:r>
              <a:rPr lang="pt-PT" sz="2000" b="1" i="1" dirty="0" err="1" smtClean="0">
                <a:solidFill>
                  <a:schemeClr val="tx1"/>
                </a:solidFill>
                <a:latin typeface="Humnst777 BT" pitchFamily="34" charset="0"/>
              </a:rPr>
              <a:t>Down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parte de uma regra mais geral e vai acrescentando condições (de variáveis presentes ou de outras).</a:t>
            </a:r>
          </a:p>
          <a:p>
            <a:pPr marL="182563" indent="-182563"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marL="182563" indent="-182563" algn="just">
              <a:buFontTx/>
              <a:buChar char="-"/>
            </a:pPr>
            <a:r>
              <a:rPr lang="pt-PT" sz="2000" b="1" i="1" dirty="0" err="1" smtClean="0">
                <a:solidFill>
                  <a:schemeClr val="tx1"/>
                </a:solidFill>
                <a:latin typeface="Humnst777 BT" pitchFamily="34" charset="0"/>
              </a:rPr>
              <a:t>Bottom</a:t>
            </a:r>
            <a:r>
              <a:rPr lang="pt-PT" sz="2000" b="1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i="1" dirty="0" err="1" smtClean="0">
                <a:solidFill>
                  <a:schemeClr val="tx1"/>
                </a:solidFill>
                <a:latin typeface="Humnst777 BT" pitchFamily="34" charset="0"/>
              </a:rPr>
              <a:t>up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 parte de uma regra mais específica e vai-se retirando condições (eliminando variáveis ou não).</a:t>
            </a:r>
          </a:p>
          <a:p>
            <a:pPr algn="just"/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63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8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39552" y="2160000"/>
            <a:ext cx="8064500" cy="39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</a:rPr>
              <a:t>1) Para cada atributo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pt-PT" sz="2000" dirty="0" smtClean="0">
                <a:solidFill>
                  <a:schemeClr val="tx1"/>
                </a:solidFill>
              </a:rPr>
              <a:t> constrói-se uma regra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pt-PT" sz="2000" b="1" dirty="0" smtClean="0">
                <a:solidFill>
                  <a:schemeClr val="tx1"/>
                </a:solidFill>
              </a:rPr>
              <a:t>=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pt-PT" sz="2000" b="1" i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b="1" dirty="0" smtClean="0">
                <a:solidFill>
                  <a:schemeClr val="tx1"/>
                </a:solidFill>
              </a:rPr>
              <a:t> </a:t>
            </a:r>
            <a:r>
              <a:rPr lang="pt-PT" sz="2000" b="1" dirty="0" smtClean="0">
                <a:solidFill>
                  <a:schemeClr val="tx1"/>
                </a:solidFill>
                <a:sym typeface="Symbol"/>
              </a:rPr>
              <a:t>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</a:rPr>
              <a:t>,</a:t>
            </a:r>
          </a:p>
          <a:p>
            <a:r>
              <a:rPr lang="pt-PT" sz="2000" dirty="0" smtClean="0">
                <a:solidFill>
                  <a:schemeClr val="tx1"/>
                </a:solidFill>
              </a:rPr>
              <a:t>    onde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pt-PT" sz="2000" b="1" i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</a:rPr>
              <a:t> = valores de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pt-PT" sz="2000" dirty="0" smtClean="0">
                <a:solidFill>
                  <a:schemeClr val="tx1"/>
                </a:solidFill>
              </a:rPr>
              <a:t> e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pt-PT" sz="2000" dirty="0" smtClean="0">
                <a:solidFill>
                  <a:schemeClr val="tx1"/>
                </a:solidFill>
              </a:rPr>
              <a:t> = classe mais frequente da variável;</a:t>
            </a:r>
            <a:endParaRPr lang="pt-PT" sz="2000" b="1" dirty="0" smtClean="0">
              <a:solidFill>
                <a:schemeClr val="tx1"/>
              </a:solidFill>
            </a:endParaRPr>
          </a:p>
          <a:p>
            <a:r>
              <a:rPr lang="pt-PT" sz="2000" dirty="0" smtClean="0">
                <a:solidFill>
                  <a:schemeClr val="tx1"/>
                </a:solidFill>
              </a:rPr>
              <a:t>2) Seleciona-se o atributo </a:t>
            </a:r>
            <a:r>
              <a:rPr lang="pt-PT" sz="2000" dirty="0">
                <a:solidFill>
                  <a:schemeClr val="tx1"/>
                </a:solidFill>
              </a:rPr>
              <a:t>que possui </a:t>
            </a:r>
            <a:r>
              <a:rPr lang="pt-PT" sz="2000" dirty="0" smtClean="0">
                <a:solidFill>
                  <a:schemeClr val="tx1"/>
                </a:solidFill>
              </a:rPr>
              <a:t>menor erro.</a:t>
            </a:r>
          </a:p>
          <a:p>
            <a:endParaRPr lang="pt-PT" sz="2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</a:rPr>
              <a:t> Os </a:t>
            </a:r>
            <a:r>
              <a:rPr lang="pt-PT" sz="2000" dirty="0" smtClean="0">
                <a:solidFill>
                  <a:schemeClr val="accent2"/>
                </a:solidFill>
              </a:rPr>
              <a:t>erros</a:t>
            </a:r>
            <a:r>
              <a:rPr lang="pt-PT" sz="2000" dirty="0" smtClean="0">
                <a:solidFill>
                  <a:schemeClr val="tx1"/>
                </a:solidFill>
              </a:rPr>
              <a:t> são calculados como:</a:t>
            </a:r>
          </a:p>
          <a:p>
            <a:pPr>
              <a:buFontTx/>
              <a:buChar char="-"/>
            </a:pPr>
            <a:endParaRPr lang="pt-PT" sz="20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pt-PT" sz="2000" dirty="0" smtClean="0">
              <a:solidFill>
                <a:schemeClr val="tx1"/>
              </a:solidFill>
            </a:endParaRPr>
          </a:p>
          <a:p>
            <a:r>
              <a:rPr lang="pt-PT" sz="2000" dirty="0" smtClean="0">
                <a:solidFill>
                  <a:schemeClr val="tx1"/>
                </a:solidFill>
              </a:rPr>
              <a:t>onde           é a proporção de exemplos mal classificados quando o atributo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PT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t-PT" sz="2000" b="1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t-PT" sz="20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5553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“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One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R”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64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95871" y="4455294"/>
                <a:ext cx="2351862" cy="794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𝑒𝑟𝑟𝑜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𝐴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pt-PT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pt-PT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𝑒𝑟𝑟𝑜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pt-PT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t-PT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pt-PT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pt-PT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𝑡𝑜𝑡𝑎𝑙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pt-PT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t-PT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pt-P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871" y="4455294"/>
                <a:ext cx="2351862" cy="79419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18066" y="5374277"/>
                <a:ext cx="933654" cy="429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𝑒𝑟𝑟𝑜</m:t>
                          </m:r>
                        </m:e>
                        <m:sub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pt-P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066" y="5374277"/>
                <a:ext cx="933654" cy="429926"/>
              </a:xfrm>
              <a:prstGeom prst="rect">
                <a:avLst/>
              </a:prstGeom>
              <a:blipFill rotWithShape="1">
                <a:blip r:embed="rId3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20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39552" y="2160000"/>
            <a:ext cx="806450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</a:rPr>
              <a:t>1) Começa com uma regra principal (</a:t>
            </a:r>
            <a:r>
              <a:rPr lang="pt-PT" sz="2000" i="1" dirty="0" smtClean="0">
                <a:solidFill>
                  <a:schemeClr val="tx1"/>
                </a:solidFill>
              </a:rPr>
              <a:t>Top</a:t>
            </a:r>
            <a:r>
              <a:rPr lang="pt-PT" sz="2000" dirty="0" smtClean="0">
                <a:solidFill>
                  <a:schemeClr val="tx1"/>
                </a:solidFill>
              </a:rPr>
              <a:t>);</a:t>
            </a:r>
          </a:p>
          <a:p>
            <a:r>
              <a:rPr lang="pt-PT" sz="2000" dirty="0" smtClean="0">
                <a:solidFill>
                  <a:schemeClr val="tx1"/>
                </a:solidFill>
              </a:rPr>
              <a:t>2) Remove os pontos cobertos por essa regra;</a:t>
            </a:r>
          </a:p>
          <a:p>
            <a:r>
              <a:rPr lang="pt-PT" sz="2000" dirty="0" smtClean="0">
                <a:solidFill>
                  <a:schemeClr val="tx1"/>
                </a:solidFill>
              </a:rPr>
              <a:t>2) Enquanto não se verifica a </a:t>
            </a:r>
            <a:r>
              <a:rPr lang="pt-PT" sz="2000" dirty="0" smtClean="0">
                <a:solidFill>
                  <a:schemeClr val="accent2"/>
                </a:solidFill>
              </a:rPr>
              <a:t>condição de paragem</a:t>
            </a:r>
            <a:r>
              <a:rPr lang="pt-PT" sz="2000" dirty="0" smtClean="0">
                <a:solidFill>
                  <a:schemeClr val="tx1"/>
                </a:solidFill>
              </a:rPr>
              <a:t>:</a:t>
            </a:r>
          </a:p>
          <a:p>
            <a:r>
              <a:rPr lang="pt-PT" sz="2000" dirty="0">
                <a:solidFill>
                  <a:schemeClr val="tx1"/>
                </a:solidFill>
              </a:rPr>
              <a:t> </a:t>
            </a:r>
            <a:r>
              <a:rPr lang="pt-PT" sz="2000" dirty="0" smtClean="0">
                <a:solidFill>
                  <a:schemeClr val="tx1"/>
                </a:solidFill>
              </a:rPr>
              <a:t>   2.1) Adiciona uma nova regra</a:t>
            </a:r>
          </a:p>
          <a:p>
            <a:r>
              <a:rPr lang="pt-PT" sz="2000" dirty="0">
                <a:solidFill>
                  <a:schemeClr val="tx1"/>
                </a:solidFill>
              </a:rPr>
              <a:t> </a:t>
            </a:r>
            <a:r>
              <a:rPr lang="pt-PT" sz="2000" dirty="0" smtClean="0">
                <a:solidFill>
                  <a:schemeClr val="tx1"/>
                </a:solidFill>
              </a:rPr>
              <a:t>   2.2) Remove os pontos cobertos por essa regra</a:t>
            </a:r>
          </a:p>
          <a:p>
            <a:endParaRPr lang="pt-PT" sz="2000" dirty="0">
              <a:solidFill>
                <a:schemeClr val="tx1"/>
              </a:solidFill>
            </a:endParaRPr>
          </a:p>
          <a:p>
            <a:r>
              <a:rPr lang="pt-PT" sz="2000" b="1" dirty="0" smtClean="0">
                <a:solidFill>
                  <a:schemeClr val="tx1"/>
                </a:solidFill>
              </a:rPr>
              <a:t>Condição de paragem: </a:t>
            </a:r>
          </a:p>
          <a:p>
            <a:r>
              <a:rPr lang="pt-PT" sz="2000" dirty="0" smtClean="0">
                <a:solidFill>
                  <a:schemeClr val="tx1"/>
                </a:solidFill>
              </a:rPr>
              <a:t>- </a:t>
            </a:r>
            <a:r>
              <a:rPr lang="pt-PT" sz="2000" dirty="0" smtClean="0">
                <a:solidFill>
                  <a:schemeClr val="accent2"/>
                </a:solidFill>
              </a:rPr>
              <a:t>cobertura</a:t>
            </a:r>
            <a:r>
              <a:rPr lang="pt-PT" sz="2000" dirty="0" smtClean="0">
                <a:solidFill>
                  <a:schemeClr val="tx1"/>
                </a:solidFill>
              </a:rPr>
              <a:t> da regra atingir determinado limiar;</a:t>
            </a:r>
          </a:p>
          <a:p>
            <a:r>
              <a:rPr lang="pt-PT" sz="2000" dirty="0" smtClean="0">
                <a:solidFill>
                  <a:schemeClr val="tx1"/>
                </a:solidFill>
              </a:rPr>
              <a:t>- </a:t>
            </a:r>
            <a:r>
              <a:rPr lang="pt-PT" sz="2000" dirty="0" smtClean="0">
                <a:solidFill>
                  <a:schemeClr val="accent2"/>
                </a:solidFill>
              </a:rPr>
              <a:t>acerto</a:t>
            </a:r>
            <a:r>
              <a:rPr lang="pt-PT" sz="2000" dirty="0" smtClean="0">
                <a:solidFill>
                  <a:schemeClr val="tx1"/>
                </a:solidFill>
              </a:rPr>
              <a:t> da regra baixar de determinado limiar.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5553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“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Top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down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”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65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53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3"/>
          <p:cNvSpPr txBox="1">
            <a:spLocks noChangeArrowheads="1"/>
          </p:cNvSpPr>
          <p:nvPr/>
        </p:nvSpPr>
        <p:spPr bwMode="auto">
          <a:xfrm>
            <a:off x="539552" y="2160000"/>
            <a:ext cx="80645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</a:rPr>
              <a:t>1) Começa com uma regra complexa (</a:t>
            </a:r>
            <a:r>
              <a:rPr lang="pt-PT" sz="2000" i="1" dirty="0" err="1" smtClean="0">
                <a:solidFill>
                  <a:schemeClr val="tx1"/>
                </a:solidFill>
              </a:rPr>
              <a:t>Bottom</a:t>
            </a:r>
            <a:r>
              <a:rPr lang="pt-PT" sz="2000" dirty="0" smtClean="0">
                <a:solidFill>
                  <a:schemeClr val="tx1"/>
                </a:solidFill>
              </a:rPr>
              <a:t>);</a:t>
            </a:r>
          </a:p>
          <a:p>
            <a:r>
              <a:rPr lang="pt-PT" sz="2000" dirty="0" smtClean="0">
                <a:solidFill>
                  <a:schemeClr val="tx1"/>
                </a:solidFill>
              </a:rPr>
              <a:t>2) Enquanto não se verifica a </a:t>
            </a:r>
            <a:r>
              <a:rPr lang="pt-PT" sz="2000" dirty="0" smtClean="0">
                <a:solidFill>
                  <a:schemeClr val="accent2"/>
                </a:solidFill>
              </a:rPr>
              <a:t>condição de paragem</a:t>
            </a:r>
            <a:r>
              <a:rPr lang="pt-PT" sz="2000" dirty="0" smtClean="0">
                <a:solidFill>
                  <a:schemeClr val="tx1"/>
                </a:solidFill>
              </a:rPr>
              <a:t>:</a:t>
            </a:r>
          </a:p>
          <a:p>
            <a:r>
              <a:rPr lang="pt-PT" sz="2000" dirty="0">
                <a:solidFill>
                  <a:schemeClr val="tx1"/>
                </a:solidFill>
              </a:rPr>
              <a:t> </a:t>
            </a:r>
            <a:r>
              <a:rPr lang="pt-PT" sz="2000" dirty="0" smtClean="0">
                <a:solidFill>
                  <a:schemeClr val="tx1"/>
                </a:solidFill>
              </a:rPr>
              <a:t>   2.1) Remove uma regra</a:t>
            </a:r>
          </a:p>
          <a:p>
            <a:endParaRPr lang="pt-PT" sz="2000" dirty="0">
              <a:solidFill>
                <a:schemeClr val="tx1"/>
              </a:solidFill>
            </a:endParaRPr>
          </a:p>
          <a:p>
            <a:r>
              <a:rPr lang="pt-PT" sz="2000" b="1" dirty="0" smtClean="0">
                <a:solidFill>
                  <a:schemeClr val="tx1"/>
                </a:solidFill>
              </a:rPr>
              <a:t>Condição de paragem: </a:t>
            </a:r>
          </a:p>
          <a:p>
            <a:r>
              <a:rPr lang="pt-PT" sz="2000" dirty="0">
                <a:solidFill>
                  <a:schemeClr val="tx1"/>
                </a:solidFill>
              </a:rPr>
              <a:t>- </a:t>
            </a:r>
            <a:r>
              <a:rPr lang="pt-PT" sz="2000" dirty="0">
                <a:solidFill>
                  <a:schemeClr val="accent2"/>
                </a:solidFill>
              </a:rPr>
              <a:t>cobertura</a:t>
            </a:r>
            <a:r>
              <a:rPr lang="pt-PT" sz="2000" dirty="0">
                <a:solidFill>
                  <a:schemeClr val="tx1"/>
                </a:solidFill>
              </a:rPr>
              <a:t> da regra atingir determinado limiar;</a:t>
            </a:r>
          </a:p>
          <a:p>
            <a:r>
              <a:rPr lang="pt-PT" sz="2000" dirty="0">
                <a:solidFill>
                  <a:schemeClr val="tx1"/>
                </a:solidFill>
              </a:rPr>
              <a:t>- </a:t>
            </a:r>
            <a:r>
              <a:rPr lang="pt-PT" sz="2000" dirty="0" smtClean="0">
                <a:solidFill>
                  <a:schemeClr val="accent2"/>
                </a:solidFill>
              </a:rPr>
              <a:t>acerto</a:t>
            </a:r>
            <a:r>
              <a:rPr lang="pt-PT" sz="2000" dirty="0" smtClean="0">
                <a:solidFill>
                  <a:schemeClr val="tx1"/>
                </a:solidFill>
              </a:rPr>
              <a:t> </a:t>
            </a:r>
            <a:r>
              <a:rPr lang="pt-PT" sz="2000" dirty="0">
                <a:solidFill>
                  <a:schemeClr val="tx1"/>
                </a:solidFill>
              </a:rPr>
              <a:t>da regra baixar de determinado limiar.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5553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“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Bottom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up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”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66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66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Avaliar qualidade da regra</a:t>
            </a: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qualidade de uma regra pode ser medida por:</a:t>
            </a:r>
          </a:p>
        </p:txBody>
      </p:sp>
      <p:graphicFrame>
        <p:nvGraphicFramePr>
          <p:cNvPr id="2125825" name="Object 42"/>
          <p:cNvGraphicFramePr>
            <a:graphicFrameLocks noChangeAspect="1"/>
          </p:cNvGraphicFramePr>
          <p:nvPr/>
        </p:nvGraphicFramePr>
        <p:xfrm>
          <a:off x="1979712" y="2780928"/>
          <a:ext cx="466779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272" name="Equation" r:id="rId3" imgW="2743200" imgH="393480" progId="Equation.3">
                  <p:embed/>
                </p:oleObj>
              </mc:Choice>
              <mc:Fallback>
                <p:oleObj name="Equation" r:id="rId3" imgW="27432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780928"/>
                        <a:ext cx="4667795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5826" name="Object 42"/>
          <p:cNvGraphicFramePr>
            <a:graphicFrameLocks noChangeAspect="1"/>
          </p:cNvGraphicFramePr>
          <p:nvPr/>
        </p:nvGraphicFramePr>
        <p:xfrm>
          <a:off x="1979712" y="3857228"/>
          <a:ext cx="5343748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273" name="Equation" r:id="rId5" imgW="3098520" imgH="419040" progId="Equation.3">
                  <p:embed/>
                </p:oleObj>
              </mc:Choice>
              <mc:Fallback>
                <p:oleObj name="Equation" r:id="rId5" imgW="30985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857228"/>
                        <a:ext cx="5343748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67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22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39750" y="2008659"/>
            <a:ext cx="81367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2.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Considere o conjunto de dados: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36299"/>
              </p:ext>
            </p:extLst>
          </p:nvPr>
        </p:nvGraphicFramePr>
        <p:xfrm>
          <a:off x="1835696" y="2492896"/>
          <a:ext cx="5400600" cy="2088234"/>
        </p:xfrm>
        <a:graphic>
          <a:graphicData uri="http://schemas.openxmlformats.org/drawingml/2006/table">
            <a:tbl>
              <a:tblPr firstRow="1" firstCol="1" bandRow="1"/>
              <a:tblGrid>
                <a:gridCol w="1364449"/>
                <a:gridCol w="1337923"/>
                <a:gridCol w="1293160"/>
                <a:gridCol w="1405068"/>
              </a:tblGrid>
              <a:tr h="348039"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1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DMC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1" dirty="0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FUM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1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CT</a:t>
                      </a:r>
                      <a:endParaRPr lang="pt-PT" sz="2000" b="1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1" dirty="0" err="1">
                          <a:solidFill>
                            <a:srgbClr val="7F7F7F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Ab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039"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alta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alta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sim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sim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48039"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alta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alta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não</a:t>
                      </a:r>
                      <a:endParaRPr lang="pt-PT" sz="2000" b="1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não</a:t>
                      </a:r>
                      <a:endParaRPr lang="pt-PT" sz="2000" b="1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8039"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baixa</a:t>
                      </a:r>
                      <a:endParaRPr lang="pt-PT" sz="2000" b="1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alta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não</a:t>
                      </a:r>
                      <a:endParaRPr lang="pt-PT" sz="2000" b="1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não</a:t>
                      </a:r>
                      <a:endParaRPr lang="pt-PT" sz="2000" b="1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8039"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baixa</a:t>
                      </a:r>
                      <a:endParaRPr lang="pt-PT" sz="2000" b="1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alta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sim</a:t>
                      </a:r>
                      <a:endParaRPr lang="pt-PT" sz="2000" b="1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sim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8039"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baixa</a:t>
                      </a:r>
                      <a:endParaRPr lang="pt-PT" sz="2000" b="1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 smtClean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baixa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sim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9875" indent="-180340" algn="ctr">
                        <a:spcAft>
                          <a:spcPts val="0"/>
                        </a:spcAft>
                        <a:tabLst>
                          <a:tab pos="180340" algn="l"/>
                          <a:tab pos="449580" algn="l"/>
                        </a:tabLst>
                      </a:pPr>
                      <a:r>
                        <a:rPr lang="pt-PT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não</a:t>
                      </a:r>
                      <a:endParaRPr lang="pt-PT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39750" y="4725144"/>
            <a:ext cx="813670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onde </a:t>
            </a:r>
            <a:r>
              <a:rPr lang="pt-PT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DMC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 = duração 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média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de 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chamada, </a:t>
            </a:r>
            <a:r>
              <a:rPr lang="pt-PT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FUM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= facturação último 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mês, </a:t>
            </a:r>
            <a:r>
              <a:rPr lang="pt-PT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 = contrato terminou, e </a:t>
            </a:r>
            <a:r>
              <a:rPr lang="pt-PT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pt-PT" sz="20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=</a:t>
            </a:r>
            <a:r>
              <a:rPr lang="pt-PT" sz="20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abandonou (variável-resposta).</a:t>
            </a:r>
          </a:p>
          <a:p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Extraia a Regra de Decisão utilizando o algoritmo </a:t>
            </a:r>
            <a:r>
              <a:rPr lang="pt-PT" sz="2000" dirty="0" err="1" smtClean="0">
                <a:solidFill>
                  <a:schemeClr val="tx1"/>
                </a:solidFill>
                <a:latin typeface="Humnst777 BT"/>
              </a:rPr>
              <a:t>oneR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.</a:t>
            </a:r>
            <a:endParaRPr lang="pt-PT" sz="20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68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6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variável-resposta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variáveis-preditivas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problemas no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conjunto de treino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(e.g. ruído, dados em falta, …);</a:t>
            </a:r>
          </a:p>
          <a:p>
            <a:pPr algn="just">
              <a:buFontTx/>
              <a:buChar char="-"/>
            </a:pP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curse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of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dimensionality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generalização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lazy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learners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vs.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eager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learners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precisão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exactidão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sub-ajustamento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vs.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sobre-ajustamento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  <a:endParaRPr lang="pt-PT" sz="2000" dirty="0" smtClean="0">
              <a:solidFill>
                <a:schemeClr val="accent2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critérios de paragem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 um algoritmo;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máximos locais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máximo global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39750" y="2008659"/>
            <a:ext cx="8136706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3.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Considere a árvore criada anteriormente. Expanda a folha “impura” utilizando o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oneR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e considerando apenas as variáveis </a:t>
            </a:r>
            <a:r>
              <a:rPr lang="pt-PT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DMC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4.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 árvore criada, extraia um conjunto de regras com o algoritmo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top-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down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(STOP: cobertura = 80%, qualidade = 100%).</a:t>
            </a:r>
          </a:p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5.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Usando o algoritmo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bottom-up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e a partir da regra “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IF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CT = sim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&amp;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FUM = alto 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THEN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Ab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= sim”, extraia uma regra com cobertura ≥ 60% e qualidade ≥ 60%.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69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30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joao.lopes\Documents\Projects\2019\2019.08.13_formacao_DAA2019\images\rapidminer_5_1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53514"/>
            <a:ext cx="7077456" cy="42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70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43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8114" name="Picture 2" descr="C:\Users\joao.lopes\Documents\Projects\2019\2019.08.13_formacao_DAA2019\images\rapidminer_5_2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53514"/>
            <a:ext cx="7077456" cy="42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71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85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8114" name="Picture 2" descr="C:\Users\joao.lopes\Documents\Projects\2019\2019.08.13_formacao_DAA2019\images\rapidminer_6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53514"/>
            <a:ext cx="7077456" cy="42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39"/>
          <p:cNvSpPr txBox="1">
            <a:spLocks noChangeArrowheads="1"/>
          </p:cNvSpPr>
          <p:nvPr/>
        </p:nvSpPr>
        <p:spPr bwMode="auto">
          <a:xfrm rot="5400000" flipV="1">
            <a:off x="7775575" y="945927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6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80658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72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89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OneR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"../data/golf.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data/golf-testset.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Discretize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numerical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variables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   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#training set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nbins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#number of bins</a:t>
            </a:r>
          </a:p>
          <a:p>
            <a:pPr algn="just">
              <a:spcBef>
                <a:spcPts val="600"/>
              </a:spcBef>
            </a:pP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   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set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nbins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#number of bins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#Perform Decision Rule fit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OneR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Play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~.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#model design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#training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set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73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25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1628800"/>
            <a:ext cx="80645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summary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testing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set</a:t>
            </a:r>
          </a:p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#can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prob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Confusion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Matrix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"Play"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#Error rate</a:t>
            </a: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*(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diag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)))/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915816" y="404813"/>
            <a:ext cx="586814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Regras de Decisão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74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11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Algoritmos de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inspirados nas redes neuronais do cérebro, onde redes densas de neurónios realizam aprendizagens complexas;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Os neurónios recebem um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input de estímulos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que se combinam na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combinação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produzem, através da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activação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um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output de resposta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 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Modelos simples: um neurónio (i.e. 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single-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layer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perceptron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Modelos complexos: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multi-camadas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(i.e.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multi</a:t>
            </a:r>
            <a:r>
              <a:rPr lang="pt-PT" sz="2000" i="1" dirty="0" err="1">
                <a:solidFill>
                  <a:schemeClr val="accent2"/>
                </a:solidFill>
                <a:latin typeface="Humnst777 BT" pitchFamily="34" charset="0"/>
              </a:rPr>
              <a:t>-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layer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perceptron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Redes Neuronais Artificiais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75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Single-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layer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perceptron</a:t>
            </a:r>
            <a:endParaRPr lang="pt-PT" sz="2800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1984400" y="2409855"/>
            <a:ext cx="5179888" cy="2808312"/>
            <a:chOff x="1187624" y="2900660"/>
            <a:chExt cx="5179888" cy="2808312"/>
          </a:xfrm>
        </p:grpSpPr>
        <p:sp>
          <p:nvSpPr>
            <p:cNvPr id="10" name="Oval 9"/>
            <p:cNvSpPr/>
            <p:nvPr/>
          </p:nvSpPr>
          <p:spPr bwMode="auto">
            <a:xfrm>
              <a:off x="3203848" y="4077072"/>
              <a:ext cx="1584176" cy="1008112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1259632" y="3429000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187624" y="4005064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1403623" y="5276924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5385846" y="4360397"/>
              <a:ext cx="770330" cy="436755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graphicFrame>
          <p:nvGraphicFramePr>
            <p:cNvPr id="21513" name="Objecto 215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0185717"/>
                </p:ext>
              </p:extLst>
            </p:nvPr>
          </p:nvGraphicFramePr>
          <p:xfrm>
            <a:off x="1387326" y="3411215"/>
            <a:ext cx="320675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624" name="Equação" r:id="rId3" imgW="152280" imgH="215640" progId="Equation.3">
                    <p:embed/>
                  </p:oleObj>
                </mc:Choice>
                <mc:Fallback>
                  <p:oleObj name="Equação" r:id="rId3" imgW="152280" imgH="21564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7326" y="3411215"/>
                          <a:ext cx="320675" cy="377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1515" name="Conexão recta unidireccional 21514"/>
            <p:cNvCxnSpPr>
              <a:stCxn id="12" idx="6"/>
              <a:endCxn id="10" idx="1"/>
            </p:cNvCxnSpPr>
            <p:nvPr/>
          </p:nvCxnSpPr>
          <p:spPr bwMode="auto">
            <a:xfrm>
              <a:off x="1835696" y="3645024"/>
              <a:ext cx="1600149" cy="57968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aphicFrame>
          <p:nvGraphicFramePr>
            <p:cNvPr id="21518" name="Objecto 215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9724140"/>
                </p:ext>
              </p:extLst>
            </p:nvPr>
          </p:nvGraphicFramePr>
          <p:xfrm>
            <a:off x="1272009" y="3987279"/>
            <a:ext cx="347663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625" name="Equação" r:id="rId5" imgW="164880" imgH="215640" progId="Equation.3">
                    <p:embed/>
                  </p:oleObj>
                </mc:Choice>
                <mc:Fallback>
                  <p:oleObj name="Equação" r:id="rId5" imgW="164880" imgH="21564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2009" y="3987279"/>
                          <a:ext cx="347663" cy="377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2" name="Conexão recta unidireccional 51"/>
            <p:cNvCxnSpPr>
              <a:stCxn id="13" idx="6"/>
            </p:cNvCxnSpPr>
            <p:nvPr/>
          </p:nvCxnSpPr>
          <p:spPr bwMode="auto">
            <a:xfrm>
              <a:off x="1763688" y="4221088"/>
              <a:ext cx="1440160" cy="27861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1525" name="CaixaDeTexto 21524"/>
            <p:cNvSpPr txBox="1"/>
            <p:nvPr/>
          </p:nvSpPr>
          <p:spPr>
            <a:xfrm>
              <a:off x="1763688" y="2900660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 smtClean="0">
                  <a:solidFill>
                    <a:schemeClr val="tx1"/>
                  </a:solidFill>
                </a:rPr>
                <a:t>1</a:t>
              </a:r>
              <a:endParaRPr lang="pt-PT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Conexão recta unidireccional 60"/>
            <p:cNvCxnSpPr>
              <a:stCxn id="53" idx="5"/>
              <a:endCxn id="10" idx="0"/>
            </p:cNvCxnSpPr>
            <p:nvPr/>
          </p:nvCxnSpPr>
          <p:spPr bwMode="auto">
            <a:xfrm>
              <a:off x="2111373" y="3244036"/>
              <a:ext cx="1884563" cy="83303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4" name="Conexão recta unidireccional 63"/>
            <p:cNvCxnSpPr>
              <a:stCxn id="14" idx="6"/>
            </p:cNvCxnSpPr>
            <p:nvPr/>
          </p:nvCxnSpPr>
          <p:spPr bwMode="auto">
            <a:xfrm flipV="1">
              <a:off x="1979687" y="4917740"/>
              <a:ext cx="1376561" cy="57520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aphicFrame>
          <p:nvGraphicFramePr>
            <p:cNvPr id="21529" name="Objecto 215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1619655"/>
                </p:ext>
              </p:extLst>
            </p:nvPr>
          </p:nvGraphicFramePr>
          <p:xfrm>
            <a:off x="1547887" y="5272088"/>
            <a:ext cx="374650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626" name="Equação" r:id="rId7" imgW="177480" imgH="228600" progId="Equation.3">
                    <p:embed/>
                  </p:oleObj>
                </mc:Choice>
                <mc:Fallback>
                  <p:oleObj name="Equação" r:id="rId7" imgW="177480" imgH="22860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7887" y="5272088"/>
                          <a:ext cx="374650" cy="400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0" name="Objecto 215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098344"/>
                </p:ext>
              </p:extLst>
            </p:nvPr>
          </p:nvGraphicFramePr>
          <p:xfrm>
            <a:off x="2699792" y="3231723"/>
            <a:ext cx="400050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627" name="Equação" r:id="rId9" imgW="190440" imgH="228600" progId="Equation.3">
                    <p:embed/>
                  </p:oleObj>
                </mc:Choice>
                <mc:Fallback>
                  <p:oleObj name="Equação" r:id="rId9" imgW="190440" imgH="22860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9792" y="3231723"/>
                          <a:ext cx="400050" cy="400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1" name="Objecto 215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7631954"/>
                </p:ext>
              </p:extLst>
            </p:nvPr>
          </p:nvGraphicFramePr>
          <p:xfrm>
            <a:off x="2322042" y="3559765"/>
            <a:ext cx="373062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628" name="Equação" r:id="rId11" imgW="177480" imgH="215640" progId="Equation.3">
                    <p:embed/>
                  </p:oleObj>
                </mc:Choice>
                <mc:Fallback>
                  <p:oleObj name="Equação" r:id="rId11" imgW="177480" imgH="21564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2042" y="3559765"/>
                          <a:ext cx="373062" cy="377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2" name="Objecto 215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7692836"/>
                </p:ext>
              </p:extLst>
            </p:nvPr>
          </p:nvGraphicFramePr>
          <p:xfrm>
            <a:off x="2191048" y="3991813"/>
            <a:ext cx="40005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629" name="Equação" r:id="rId13" imgW="190440" imgH="215640" progId="Equation.3">
                    <p:embed/>
                  </p:oleObj>
                </mc:Choice>
                <mc:Fallback>
                  <p:oleObj name="Equação" r:id="rId13" imgW="190440" imgH="21564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1048" y="3991813"/>
                          <a:ext cx="400050" cy="377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3" name="Objecto 215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06765145"/>
                </p:ext>
              </p:extLst>
            </p:nvPr>
          </p:nvGraphicFramePr>
          <p:xfrm>
            <a:off x="2700412" y="5056188"/>
            <a:ext cx="400050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630" name="Equação" r:id="rId15" imgW="190440" imgH="228600" progId="Equation.3">
                    <p:embed/>
                  </p:oleObj>
                </mc:Choice>
                <mc:Fallback>
                  <p:oleObj name="Equação" r:id="rId15" imgW="190440" imgH="228600" progId="Equation.3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0412" y="5056188"/>
                          <a:ext cx="400050" cy="400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4" name="Objecto 215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5192823"/>
                </p:ext>
              </p:extLst>
            </p:nvPr>
          </p:nvGraphicFramePr>
          <p:xfrm>
            <a:off x="3781425" y="4314825"/>
            <a:ext cx="692150" cy="500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631" name="Equation" r:id="rId17" imgW="291960" imgH="253800" progId="Equation.3">
                    <p:embed/>
                  </p:oleObj>
                </mc:Choice>
                <mc:Fallback>
                  <p:oleObj name="Equation" r:id="rId17" imgW="291960" imgH="25380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1425" y="4314825"/>
                          <a:ext cx="692150" cy="5000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3" name="Conexão recta unidireccional 72"/>
            <p:cNvCxnSpPr>
              <a:stCxn id="10" idx="6"/>
              <a:endCxn id="15" idx="2"/>
            </p:cNvCxnSpPr>
            <p:nvPr/>
          </p:nvCxnSpPr>
          <p:spPr bwMode="auto">
            <a:xfrm flipV="1">
              <a:off x="4788024" y="4578775"/>
              <a:ext cx="597822" cy="235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8" name="CaixaDeTexto 77"/>
            <p:cNvSpPr txBox="1"/>
            <p:nvPr/>
          </p:nvSpPr>
          <p:spPr>
            <a:xfrm>
              <a:off x="5436096" y="4375603"/>
              <a:ext cx="931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 </a:t>
              </a:r>
              <a:r>
                <a:rPr lang="pt-PT" sz="1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 </a:t>
              </a:r>
              <a:r>
                <a:rPr lang="pt-PT" sz="18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 </a:t>
              </a:r>
              <a:r>
                <a:rPr lang="pt-PT" sz="1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pt-PT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CaixaDeTexto 77"/>
          <p:cNvSpPr txBox="1"/>
          <p:nvPr/>
        </p:nvSpPr>
        <p:spPr>
          <a:xfrm>
            <a:off x="4288656" y="4653136"/>
            <a:ext cx="1507306" cy="646331"/>
          </a:xfrm>
          <a:prstGeom prst="rect">
            <a:avLst/>
          </a:prstGeom>
          <a:noFill/>
          <a:ln>
            <a:solidFill>
              <a:srgbClr val="003E6C"/>
            </a:solidFill>
          </a:ln>
        </p:spPr>
        <p:txBody>
          <a:bodyPr wrap="square" rtlCol="0">
            <a:spAutoFit/>
          </a:bodyPr>
          <a:lstStyle/>
          <a:p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Função de combinação</a:t>
            </a:r>
            <a:endParaRPr lang="pt-PT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39" name="CaixaDeTexto 77"/>
          <p:cNvSpPr txBox="1"/>
          <p:nvPr/>
        </p:nvSpPr>
        <p:spPr>
          <a:xfrm>
            <a:off x="6331508" y="4365104"/>
            <a:ext cx="1264828" cy="646331"/>
          </a:xfrm>
          <a:prstGeom prst="rect">
            <a:avLst/>
          </a:prstGeom>
          <a:noFill/>
          <a:ln>
            <a:solidFill>
              <a:srgbClr val="003E6C"/>
            </a:solidFill>
          </a:ln>
        </p:spPr>
        <p:txBody>
          <a:bodyPr wrap="square" rtlCol="0">
            <a:spAutoFit/>
          </a:bodyPr>
          <a:lstStyle/>
          <a:p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Função de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activação</a:t>
            </a:r>
            <a:endParaRPr lang="pt-PT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49" name="CaixaDeTexto 77"/>
          <p:cNvSpPr txBox="1"/>
          <p:nvPr/>
        </p:nvSpPr>
        <p:spPr>
          <a:xfrm>
            <a:off x="1331640" y="2447171"/>
            <a:ext cx="9407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800" b="1" dirty="0" smtClean="0">
                <a:solidFill>
                  <a:schemeClr val="accent2"/>
                </a:solidFill>
                <a:latin typeface="Humnst777 BT"/>
              </a:rPr>
              <a:t>Inputs</a:t>
            </a:r>
            <a:endParaRPr lang="pt-PT" sz="1800" b="1" dirty="0">
              <a:solidFill>
                <a:schemeClr val="accent2"/>
              </a:solidFill>
              <a:latin typeface="Humnst777 BT"/>
            </a:endParaRPr>
          </a:p>
        </p:txBody>
      </p:sp>
      <p:sp>
        <p:nvSpPr>
          <p:cNvPr id="51" name="CaixaDeTexto 77"/>
          <p:cNvSpPr txBox="1"/>
          <p:nvPr/>
        </p:nvSpPr>
        <p:spPr>
          <a:xfrm>
            <a:off x="3851920" y="2492896"/>
            <a:ext cx="8594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800" b="1" dirty="0" smtClean="0">
                <a:solidFill>
                  <a:schemeClr val="accent2"/>
                </a:solidFill>
                <a:latin typeface="Humnst777 BT"/>
              </a:rPr>
              <a:t>Pesos</a:t>
            </a:r>
            <a:endParaRPr lang="pt-PT" sz="1800" b="1" dirty="0">
              <a:solidFill>
                <a:schemeClr val="accent2"/>
              </a:solidFill>
              <a:latin typeface="Humnst777 BT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416448" y="2384455"/>
            <a:ext cx="576064" cy="432048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40" name="CaixaDeTexto 77"/>
          <p:cNvSpPr txBox="1"/>
          <p:nvPr/>
        </p:nvSpPr>
        <p:spPr>
          <a:xfrm>
            <a:off x="6628494" y="3429000"/>
            <a:ext cx="96784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800" b="1" dirty="0" smtClean="0">
                <a:solidFill>
                  <a:schemeClr val="accent2"/>
                </a:solidFill>
                <a:latin typeface="Humnst777 BT"/>
              </a:rPr>
              <a:t>Output</a:t>
            </a:r>
            <a:endParaRPr lang="pt-PT" sz="1800" b="1" dirty="0">
              <a:solidFill>
                <a:schemeClr val="accent2"/>
              </a:solidFill>
              <a:latin typeface="Humnst777 BT"/>
            </a:endParaRPr>
          </a:p>
        </p:txBody>
      </p:sp>
      <p:sp>
        <p:nvSpPr>
          <p:cNvPr id="41" name="CaixaDeTexto 77"/>
          <p:cNvSpPr txBox="1"/>
          <p:nvPr/>
        </p:nvSpPr>
        <p:spPr>
          <a:xfrm>
            <a:off x="2490800" y="4121681"/>
            <a:ext cx="8594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…</a:t>
            </a:r>
            <a:endParaRPr lang="pt-PT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76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76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Single-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layer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perceptron</a:t>
            </a:r>
            <a:endParaRPr lang="pt-PT" sz="2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40" name="Text Box 13"/>
          <p:cNvSpPr txBox="1">
            <a:spLocks noChangeArrowheads="1"/>
          </p:cNvSpPr>
          <p:nvPr/>
        </p:nvSpPr>
        <p:spPr bwMode="auto">
          <a:xfrm>
            <a:off x="539552" y="5159514"/>
            <a:ext cx="80645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Classificador Linear 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Regressão Múltipla Linear</a:t>
            </a:r>
          </a:p>
        </p:txBody>
      </p:sp>
      <p:graphicFrame>
        <p:nvGraphicFramePr>
          <p:cNvPr id="41" name="Objecto 215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470415"/>
              </p:ext>
            </p:extLst>
          </p:nvPr>
        </p:nvGraphicFramePr>
        <p:xfrm>
          <a:off x="827088" y="2996952"/>
          <a:ext cx="4014787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322" name="Equation" r:id="rId3" imgW="1904760" imgH="228600" progId="Equation.3">
                  <p:embed/>
                </p:oleObj>
              </mc:Choice>
              <mc:Fallback>
                <p:oleObj name="Equation" r:id="rId3" imgW="1904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996952"/>
                        <a:ext cx="4014787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o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08822"/>
              </p:ext>
            </p:extLst>
          </p:nvPr>
        </p:nvGraphicFramePr>
        <p:xfrm>
          <a:off x="5724128" y="2880866"/>
          <a:ext cx="2224087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323" name="Equation" r:id="rId5" imgW="1218960" imgH="457200" progId="Equation.3">
                  <p:embed/>
                </p:oleObj>
              </mc:Choice>
              <mc:Fallback>
                <p:oleObj name="Equation" r:id="rId5" imgW="12189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880866"/>
                        <a:ext cx="2224087" cy="692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3"/>
          <p:cNvGraphicFramePr>
            <a:graphicFrameLocks noChangeAspect="1"/>
          </p:cNvGraphicFramePr>
          <p:nvPr/>
        </p:nvGraphicFramePr>
        <p:xfrm>
          <a:off x="5724128" y="3645024"/>
          <a:ext cx="1598613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324" name="Equation" r:id="rId7" imgW="876240" imgH="393480" progId="Equation.3">
                  <p:embed/>
                </p:oleObj>
              </mc:Choice>
              <mc:Fallback>
                <p:oleObj name="Equation" r:id="rId7" imgW="8762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3645024"/>
                        <a:ext cx="1598613" cy="595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aixaDeTexto 77"/>
          <p:cNvSpPr txBox="1"/>
          <p:nvPr/>
        </p:nvSpPr>
        <p:spPr>
          <a:xfrm>
            <a:off x="1547664" y="2276872"/>
            <a:ext cx="2592288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Função de combinação</a:t>
            </a:r>
            <a:endParaRPr lang="pt-PT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45" name="CaixaDeTexto 77"/>
          <p:cNvSpPr txBox="1"/>
          <p:nvPr/>
        </p:nvSpPr>
        <p:spPr>
          <a:xfrm>
            <a:off x="5436096" y="2287905"/>
            <a:ext cx="2664296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Função de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activação</a:t>
            </a:r>
            <a:endParaRPr lang="pt-PT" sz="1800" dirty="0">
              <a:solidFill>
                <a:schemeClr val="tx1"/>
              </a:solidFill>
              <a:latin typeface="Humnst777 BT"/>
            </a:endParaRPr>
          </a:p>
        </p:txBody>
      </p:sp>
      <p:graphicFrame>
        <p:nvGraphicFramePr>
          <p:cNvPr id="46" name="Object 14"/>
          <p:cNvGraphicFramePr>
            <a:graphicFrameLocks noChangeAspect="1"/>
          </p:cNvGraphicFramePr>
          <p:nvPr/>
        </p:nvGraphicFramePr>
        <p:xfrm>
          <a:off x="5724128" y="4509120"/>
          <a:ext cx="1020763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325" name="Equation" r:id="rId9" imgW="558720" imgH="203040" progId="Equation.3">
                  <p:embed/>
                </p:oleObj>
              </mc:Choice>
              <mc:Fallback>
                <p:oleObj name="Equation" r:id="rId9" imgW="558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4509120"/>
                        <a:ext cx="1020763" cy="306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2"/>
          <p:cNvGraphicFramePr>
            <a:graphicFrameLocks noChangeAspect="1"/>
          </p:cNvGraphicFramePr>
          <p:nvPr/>
        </p:nvGraphicFramePr>
        <p:xfrm>
          <a:off x="1080865" y="3429000"/>
          <a:ext cx="125888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326" name="Equation" r:id="rId11" imgW="596880" imgH="431640" progId="Equation.3">
                  <p:embed/>
                </p:oleObj>
              </mc:Choice>
              <mc:Fallback>
                <p:oleObj name="Equation" r:id="rId11" imgW="5968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865" y="3429000"/>
                        <a:ext cx="1258887" cy="746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77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53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Camadas dispostas paralelamente: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camada de entrada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camadas intermédias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camadas escondidas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camada de saída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Multi-layer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Perceptron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grpSp>
        <p:nvGrpSpPr>
          <p:cNvPr id="2" name="Group 50"/>
          <p:cNvGrpSpPr/>
          <p:nvPr/>
        </p:nvGrpSpPr>
        <p:grpSpPr>
          <a:xfrm>
            <a:off x="1835696" y="3212976"/>
            <a:ext cx="5328592" cy="1800200"/>
            <a:chOff x="971600" y="3861048"/>
            <a:chExt cx="5328592" cy="1800200"/>
          </a:xfrm>
        </p:grpSpPr>
        <p:sp>
          <p:nvSpPr>
            <p:cNvPr id="10" name="Oval 9"/>
            <p:cNvSpPr/>
            <p:nvPr/>
          </p:nvSpPr>
          <p:spPr bwMode="auto">
            <a:xfrm>
              <a:off x="1835696" y="4221088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1835696" y="4869160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275856" y="3861048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3275856" y="4509120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3275856" y="5229200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5004048" y="4509120"/>
              <a:ext cx="576064" cy="43204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Humanst521 BT" pitchFamily="34" charset="0"/>
              </a:endParaRPr>
            </a:p>
          </p:txBody>
        </p:sp>
        <p:cxnSp>
          <p:nvCxnSpPr>
            <p:cNvPr id="17" name="Straight Arrow Connector 16"/>
            <p:cNvCxnSpPr>
              <a:stCxn id="10" idx="6"/>
              <a:endCxn id="12" idx="2"/>
            </p:cNvCxnSpPr>
            <p:nvPr/>
          </p:nvCxnSpPr>
          <p:spPr bwMode="auto">
            <a:xfrm flipV="1">
              <a:off x="2411760" y="4077072"/>
              <a:ext cx="864096" cy="36004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Arrow Connector 18"/>
            <p:cNvCxnSpPr>
              <a:stCxn id="10" idx="6"/>
              <a:endCxn id="13" idx="2"/>
            </p:cNvCxnSpPr>
            <p:nvPr/>
          </p:nvCxnSpPr>
          <p:spPr bwMode="auto">
            <a:xfrm>
              <a:off x="2411760" y="4437112"/>
              <a:ext cx="864096" cy="28803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Arrow Connector 21"/>
            <p:cNvCxnSpPr>
              <a:stCxn id="11" idx="6"/>
              <a:endCxn id="13" idx="3"/>
            </p:cNvCxnSpPr>
            <p:nvPr/>
          </p:nvCxnSpPr>
          <p:spPr bwMode="auto">
            <a:xfrm flipV="1">
              <a:off x="2411760" y="4877896"/>
              <a:ext cx="948459" cy="20728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Arrow Connector 23"/>
            <p:cNvCxnSpPr>
              <a:stCxn id="11" idx="6"/>
              <a:endCxn id="14" idx="2"/>
            </p:cNvCxnSpPr>
            <p:nvPr/>
          </p:nvCxnSpPr>
          <p:spPr bwMode="auto">
            <a:xfrm>
              <a:off x="2411760" y="5085184"/>
              <a:ext cx="864096" cy="36004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>
              <a:stCxn id="11" idx="6"/>
              <a:endCxn id="12" idx="3"/>
            </p:cNvCxnSpPr>
            <p:nvPr/>
          </p:nvCxnSpPr>
          <p:spPr bwMode="auto">
            <a:xfrm flipV="1">
              <a:off x="2411760" y="4229824"/>
              <a:ext cx="948459" cy="8553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Arrow Connector 33"/>
            <p:cNvCxnSpPr>
              <a:stCxn id="10" idx="6"/>
              <a:endCxn id="14" idx="1"/>
            </p:cNvCxnSpPr>
            <p:nvPr/>
          </p:nvCxnSpPr>
          <p:spPr bwMode="auto">
            <a:xfrm>
              <a:off x="2411760" y="4437112"/>
              <a:ext cx="948459" cy="8553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Arrow Connector 36"/>
            <p:cNvCxnSpPr>
              <a:stCxn id="12" idx="6"/>
              <a:endCxn id="15" idx="2"/>
            </p:cNvCxnSpPr>
            <p:nvPr/>
          </p:nvCxnSpPr>
          <p:spPr bwMode="auto">
            <a:xfrm>
              <a:off x="3851920" y="4077072"/>
              <a:ext cx="1152128" cy="64807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Arrow Connector 40"/>
            <p:cNvCxnSpPr>
              <a:stCxn id="13" idx="6"/>
              <a:endCxn id="15" idx="2"/>
            </p:cNvCxnSpPr>
            <p:nvPr/>
          </p:nvCxnSpPr>
          <p:spPr bwMode="auto">
            <a:xfrm>
              <a:off x="3851920" y="4725144"/>
              <a:ext cx="115212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Arrow Connector 43"/>
            <p:cNvCxnSpPr>
              <a:stCxn id="14" idx="6"/>
              <a:endCxn id="15" idx="2"/>
            </p:cNvCxnSpPr>
            <p:nvPr/>
          </p:nvCxnSpPr>
          <p:spPr bwMode="auto">
            <a:xfrm flipV="1">
              <a:off x="3851920" y="4725144"/>
              <a:ext cx="1152128" cy="72008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 bwMode="auto">
            <a:xfrm>
              <a:off x="971600" y="4437112"/>
              <a:ext cx="576064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971600" y="5085184"/>
              <a:ext cx="576064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5724128" y="4725144"/>
              <a:ext cx="576064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3E6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52" name="TextBox 51"/>
          <p:cNvSpPr txBox="1"/>
          <p:nvPr/>
        </p:nvSpPr>
        <p:spPr>
          <a:xfrm>
            <a:off x="2339752" y="5085184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camada de entrada</a:t>
            </a:r>
            <a:endParaRPr lang="en-US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51920" y="5085184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camada escondida</a:t>
            </a:r>
            <a:endParaRPr lang="en-US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652120" y="5085183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camada de saída </a:t>
            </a:r>
            <a:endParaRPr lang="en-US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78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5148064" y="2349048"/>
            <a:ext cx="1512000" cy="1512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7" name="Rectangle 286"/>
          <p:cNvSpPr/>
          <p:nvPr/>
        </p:nvSpPr>
        <p:spPr bwMode="auto">
          <a:xfrm>
            <a:off x="5148064" y="3861048"/>
            <a:ext cx="1512000" cy="1512000"/>
          </a:xfrm>
          <a:prstGeom prst="rect">
            <a:avLst/>
          </a:prstGeom>
          <a:solidFill>
            <a:srgbClr val="00B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8" name="Rectangle 287"/>
          <p:cNvSpPr/>
          <p:nvPr/>
        </p:nvSpPr>
        <p:spPr bwMode="auto">
          <a:xfrm>
            <a:off x="6660232" y="2346156"/>
            <a:ext cx="1512000" cy="151200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9" name="Rectangle 288"/>
          <p:cNvSpPr/>
          <p:nvPr/>
        </p:nvSpPr>
        <p:spPr bwMode="auto">
          <a:xfrm>
            <a:off x="6660232" y="3861216"/>
            <a:ext cx="1512000" cy="1512000"/>
          </a:xfrm>
          <a:prstGeom prst="rect">
            <a:avLst/>
          </a:prstGeom>
          <a:solidFill>
            <a:srgbClr val="0070C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conjunto de treino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7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5184128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e.g.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- variável-resposta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(qualitativa)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- 2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variáveis-preditivas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</a:t>
            </a:r>
            <a:r>
              <a:rPr lang="pt-PT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PT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ruído nos dados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noisy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data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dados em falta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missing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data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exemplos fronteiriços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borderline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dados desequilibrados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imbalanced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 data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  <p:sp>
        <p:nvSpPr>
          <p:cNvPr id="78" name="Oval 77"/>
          <p:cNvSpPr>
            <a:spLocks noChangeAspect="1"/>
          </p:cNvSpPr>
          <p:nvPr/>
        </p:nvSpPr>
        <p:spPr bwMode="auto">
          <a:xfrm>
            <a:off x="5400488" y="276002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79" name="Oval 78"/>
          <p:cNvSpPr>
            <a:spLocks noChangeAspect="1"/>
          </p:cNvSpPr>
          <p:nvPr/>
        </p:nvSpPr>
        <p:spPr bwMode="auto">
          <a:xfrm>
            <a:off x="5472112" y="255238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 bwMode="auto">
          <a:xfrm>
            <a:off x="5561272" y="270478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1" name="Oval 80"/>
          <p:cNvSpPr>
            <a:spLocks noChangeAspect="1"/>
          </p:cNvSpPr>
          <p:nvPr/>
        </p:nvSpPr>
        <p:spPr bwMode="auto">
          <a:xfrm>
            <a:off x="5713672" y="285718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2" name="Oval 81"/>
          <p:cNvSpPr>
            <a:spLocks noChangeAspect="1"/>
          </p:cNvSpPr>
          <p:nvPr/>
        </p:nvSpPr>
        <p:spPr bwMode="auto">
          <a:xfrm>
            <a:off x="5866072" y="308407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3" name="Oval 82"/>
          <p:cNvSpPr>
            <a:spLocks noChangeAspect="1"/>
          </p:cNvSpPr>
          <p:nvPr/>
        </p:nvSpPr>
        <p:spPr bwMode="auto">
          <a:xfrm>
            <a:off x="6048560" y="285718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4" name="Oval 83"/>
          <p:cNvSpPr>
            <a:spLocks noChangeAspect="1"/>
          </p:cNvSpPr>
          <p:nvPr/>
        </p:nvSpPr>
        <p:spPr bwMode="auto">
          <a:xfrm>
            <a:off x="5724512" y="254400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5" name="Oval 84"/>
          <p:cNvSpPr>
            <a:spLocks noChangeAspect="1"/>
          </p:cNvSpPr>
          <p:nvPr/>
        </p:nvSpPr>
        <p:spPr bwMode="auto">
          <a:xfrm>
            <a:off x="5876912" y="2696404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6" name="Oval 85"/>
          <p:cNvSpPr>
            <a:spLocks noChangeAspect="1"/>
          </p:cNvSpPr>
          <p:nvPr/>
        </p:nvSpPr>
        <p:spPr bwMode="auto">
          <a:xfrm>
            <a:off x="6029312" y="254400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7" name="Oval 86"/>
          <p:cNvSpPr>
            <a:spLocks noChangeAspect="1"/>
          </p:cNvSpPr>
          <p:nvPr/>
        </p:nvSpPr>
        <p:spPr bwMode="auto">
          <a:xfrm>
            <a:off x="6181712" y="269640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8" name="Oval 87"/>
          <p:cNvSpPr>
            <a:spLocks noChangeAspect="1"/>
          </p:cNvSpPr>
          <p:nvPr/>
        </p:nvSpPr>
        <p:spPr bwMode="auto">
          <a:xfrm>
            <a:off x="5552888" y="291242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89" name="Oval 88"/>
          <p:cNvSpPr>
            <a:spLocks noChangeAspect="1"/>
          </p:cNvSpPr>
          <p:nvPr/>
        </p:nvSpPr>
        <p:spPr bwMode="auto">
          <a:xfrm>
            <a:off x="5652504" y="304806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0" name="Oval 89"/>
          <p:cNvSpPr>
            <a:spLocks noChangeAspect="1"/>
          </p:cNvSpPr>
          <p:nvPr/>
        </p:nvSpPr>
        <p:spPr bwMode="auto">
          <a:xfrm>
            <a:off x="6156536" y="304806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1" name="Oval 90"/>
          <p:cNvSpPr>
            <a:spLocks noChangeAspect="1"/>
          </p:cNvSpPr>
          <p:nvPr/>
        </p:nvSpPr>
        <p:spPr bwMode="auto">
          <a:xfrm>
            <a:off x="6228568" y="290404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2" name="Oval 91"/>
          <p:cNvSpPr>
            <a:spLocks noChangeAspect="1"/>
          </p:cNvSpPr>
          <p:nvPr/>
        </p:nvSpPr>
        <p:spPr bwMode="auto">
          <a:xfrm>
            <a:off x="5400488" y="2976052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3" name="Oval 92"/>
          <p:cNvSpPr>
            <a:spLocks noChangeAspect="1"/>
          </p:cNvSpPr>
          <p:nvPr/>
        </p:nvSpPr>
        <p:spPr bwMode="auto">
          <a:xfrm>
            <a:off x="5868528" y="2868052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4" name="Oval 93"/>
          <p:cNvSpPr>
            <a:spLocks noChangeAspect="1"/>
          </p:cNvSpPr>
          <p:nvPr/>
        </p:nvSpPr>
        <p:spPr bwMode="auto">
          <a:xfrm>
            <a:off x="6408576" y="265202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5" name="Oval 94"/>
          <p:cNvSpPr>
            <a:spLocks noChangeAspect="1"/>
          </p:cNvSpPr>
          <p:nvPr/>
        </p:nvSpPr>
        <p:spPr bwMode="auto">
          <a:xfrm>
            <a:off x="6416960" y="2408372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6" name="Oval 95"/>
          <p:cNvSpPr>
            <a:spLocks noChangeAspect="1"/>
          </p:cNvSpPr>
          <p:nvPr/>
        </p:nvSpPr>
        <p:spPr bwMode="auto">
          <a:xfrm>
            <a:off x="6569360" y="254400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7" name="Oval 96"/>
          <p:cNvSpPr>
            <a:spLocks noChangeAspect="1"/>
          </p:cNvSpPr>
          <p:nvPr/>
        </p:nvSpPr>
        <p:spPr bwMode="auto">
          <a:xfrm>
            <a:off x="6721760" y="2713172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8" name="Oval 97"/>
          <p:cNvSpPr>
            <a:spLocks noChangeAspect="1"/>
          </p:cNvSpPr>
          <p:nvPr/>
        </p:nvSpPr>
        <p:spPr bwMode="auto">
          <a:xfrm>
            <a:off x="6874160" y="294006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99" name="Oval 98"/>
          <p:cNvSpPr>
            <a:spLocks noChangeAspect="1"/>
          </p:cNvSpPr>
          <p:nvPr/>
        </p:nvSpPr>
        <p:spPr bwMode="auto">
          <a:xfrm>
            <a:off x="7056648" y="2713172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 bwMode="auto">
          <a:xfrm>
            <a:off x="6732600" y="239998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1" name="Oval 100"/>
          <p:cNvSpPr>
            <a:spLocks noChangeAspect="1"/>
          </p:cNvSpPr>
          <p:nvPr/>
        </p:nvSpPr>
        <p:spPr bwMode="auto">
          <a:xfrm>
            <a:off x="6885000" y="255238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2" name="Oval 101"/>
          <p:cNvSpPr>
            <a:spLocks noChangeAspect="1"/>
          </p:cNvSpPr>
          <p:nvPr/>
        </p:nvSpPr>
        <p:spPr bwMode="auto">
          <a:xfrm>
            <a:off x="7037400" y="239998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3" name="Oval 102"/>
          <p:cNvSpPr>
            <a:spLocks noChangeAspect="1"/>
          </p:cNvSpPr>
          <p:nvPr/>
        </p:nvSpPr>
        <p:spPr bwMode="auto">
          <a:xfrm>
            <a:off x="7189800" y="255238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4" name="Oval 103"/>
          <p:cNvSpPr>
            <a:spLocks noChangeAspect="1"/>
          </p:cNvSpPr>
          <p:nvPr/>
        </p:nvSpPr>
        <p:spPr bwMode="auto">
          <a:xfrm>
            <a:off x="6560976" y="2768412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5" name="Oval 104"/>
          <p:cNvSpPr>
            <a:spLocks noChangeAspect="1"/>
          </p:cNvSpPr>
          <p:nvPr/>
        </p:nvSpPr>
        <p:spPr bwMode="auto">
          <a:xfrm>
            <a:off x="6660592" y="290404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6" name="Oval 105"/>
          <p:cNvSpPr>
            <a:spLocks noChangeAspect="1"/>
          </p:cNvSpPr>
          <p:nvPr/>
        </p:nvSpPr>
        <p:spPr bwMode="auto">
          <a:xfrm>
            <a:off x="7128656" y="2920812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 bwMode="auto">
          <a:xfrm>
            <a:off x="7236656" y="276002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 bwMode="auto">
          <a:xfrm>
            <a:off x="6408576" y="283203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 bwMode="auto">
          <a:xfrm>
            <a:off x="6876616" y="2724036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0" name="Oval 109"/>
          <p:cNvSpPr>
            <a:spLocks noChangeAspect="1"/>
          </p:cNvSpPr>
          <p:nvPr/>
        </p:nvSpPr>
        <p:spPr bwMode="auto">
          <a:xfrm>
            <a:off x="7416688" y="268802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1" name="Oval 110"/>
          <p:cNvSpPr>
            <a:spLocks noChangeAspect="1"/>
          </p:cNvSpPr>
          <p:nvPr/>
        </p:nvSpPr>
        <p:spPr bwMode="auto">
          <a:xfrm>
            <a:off x="7425072" y="248038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2" name="Oval 111"/>
          <p:cNvSpPr>
            <a:spLocks noChangeAspect="1"/>
          </p:cNvSpPr>
          <p:nvPr/>
        </p:nvSpPr>
        <p:spPr bwMode="auto">
          <a:xfrm>
            <a:off x="7577472" y="263278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3" name="Oval 112"/>
          <p:cNvSpPr>
            <a:spLocks noChangeAspect="1"/>
          </p:cNvSpPr>
          <p:nvPr/>
        </p:nvSpPr>
        <p:spPr bwMode="auto">
          <a:xfrm>
            <a:off x="7729872" y="278518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4" name="Oval 113"/>
          <p:cNvSpPr>
            <a:spLocks noChangeAspect="1"/>
          </p:cNvSpPr>
          <p:nvPr/>
        </p:nvSpPr>
        <p:spPr bwMode="auto">
          <a:xfrm>
            <a:off x="7882272" y="301206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5" name="Oval 114"/>
          <p:cNvSpPr>
            <a:spLocks noChangeAspect="1"/>
          </p:cNvSpPr>
          <p:nvPr/>
        </p:nvSpPr>
        <p:spPr bwMode="auto">
          <a:xfrm>
            <a:off x="8064760" y="278518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6" name="Oval 115"/>
          <p:cNvSpPr>
            <a:spLocks noChangeAspect="1"/>
          </p:cNvSpPr>
          <p:nvPr/>
        </p:nvSpPr>
        <p:spPr bwMode="auto">
          <a:xfrm>
            <a:off x="7740712" y="2471996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7" name="Oval 116"/>
          <p:cNvSpPr>
            <a:spLocks noChangeAspect="1"/>
          </p:cNvSpPr>
          <p:nvPr/>
        </p:nvSpPr>
        <p:spPr bwMode="auto">
          <a:xfrm>
            <a:off x="7893112" y="2624396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8" name="Oval 117"/>
          <p:cNvSpPr>
            <a:spLocks noChangeAspect="1"/>
          </p:cNvSpPr>
          <p:nvPr/>
        </p:nvSpPr>
        <p:spPr bwMode="auto">
          <a:xfrm>
            <a:off x="8045512" y="2471996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19" name="Oval 118"/>
          <p:cNvSpPr>
            <a:spLocks noChangeAspect="1"/>
          </p:cNvSpPr>
          <p:nvPr/>
        </p:nvSpPr>
        <p:spPr bwMode="auto">
          <a:xfrm>
            <a:off x="7488696" y="304806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0" name="Oval 119"/>
          <p:cNvSpPr>
            <a:spLocks noChangeAspect="1"/>
          </p:cNvSpPr>
          <p:nvPr/>
        </p:nvSpPr>
        <p:spPr bwMode="auto">
          <a:xfrm>
            <a:off x="7569088" y="284042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1" name="Oval 120"/>
          <p:cNvSpPr>
            <a:spLocks noChangeAspect="1"/>
          </p:cNvSpPr>
          <p:nvPr/>
        </p:nvSpPr>
        <p:spPr bwMode="auto">
          <a:xfrm>
            <a:off x="7668704" y="2976052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2" name="Oval 121"/>
          <p:cNvSpPr>
            <a:spLocks noChangeAspect="1"/>
          </p:cNvSpPr>
          <p:nvPr/>
        </p:nvSpPr>
        <p:spPr bwMode="auto">
          <a:xfrm>
            <a:off x="8028384" y="299282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4" name="Oval 123"/>
          <p:cNvSpPr>
            <a:spLocks noChangeAspect="1"/>
          </p:cNvSpPr>
          <p:nvPr/>
        </p:nvSpPr>
        <p:spPr bwMode="auto">
          <a:xfrm>
            <a:off x="7416688" y="2904044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5" name="Oval 124"/>
          <p:cNvSpPr>
            <a:spLocks noChangeAspect="1"/>
          </p:cNvSpPr>
          <p:nvPr/>
        </p:nvSpPr>
        <p:spPr bwMode="auto">
          <a:xfrm>
            <a:off x="7884728" y="2796044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6" name="Oval 125"/>
          <p:cNvSpPr>
            <a:spLocks noChangeAspect="1"/>
          </p:cNvSpPr>
          <p:nvPr/>
        </p:nvSpPr>
        <p:spPr bwMode="auto">
          <a:xfrm>
            <a:off x="5552888" y="3408100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7" name="Oval 126"/>
          <p:cNvSpPr>
            <a:spLocks noChangeAspect="1"/>
          </p:cNvSpPr>
          <p:nvPr/>
        </p:nvSpPr>
        <p:spPr bwMode="auto">
          <a:xfrm>
            <a:off x="5561272" y="320046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8" name="Oval 127"/>
          <p:cNvSpPr>
            <a:spLocks noChangeAspect="1"/>
          </p:cNvSpPr>
          <p:nvPr/>
        </p:nvSpPr>
        <p:spPr bwMode="auto">
          <a:xfrm>
            <a:off x="5713672" y="335286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29" name="Oval 128"/>
          <p:cNvSpPr>
            <a:spLocks noChangeAspect="1"/>
          </p:cNvSpPr>
          <p:nvPr/>
        </p:nvSpPr>
        <p:spPr bwMode="auto">
          <a:xfrm>
            <a:off x="5866072" y="350526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0" name="Oval 129"/>
          <p:cNvSpPr>
            <a:spLocks noChangeAspect="1"/>
          </p:cNvSpPr>
          <p:nvPr/>
        </p:nvSpPr>
        <p:spPr bwMode="auto">
          <a:xfrm>
            <a:off x="6018472" y="373214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1" name="Oval 130"/>
          <p:cNvSpPr>
            <a:spLocks noChangeAspect="1"/>
          </p:cNvSpPr>
          <p:nvPr/>
        </p:nvSpPr>
        <p:spPr bwMode="auto">
          <a:xfrm>
            <a:off x="6200960" y="350526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2" name="Oval 131"/>
          <p:cNvSpPr>
            <a:spLocks noChangeAspect="1"/>
          </p:cNvSpPr>
          <p:nvPr/>
        </p:nvSpPr>
        <p:spPr bwMode="auto">
          <a:xfrm>
            <a:off x="5876912" y="326408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3" name="Oval 132"/>
          <p:cNvSpPr>
            <a:spLocks noChangeAspect="1"/>
          </p:cNvSpPr>
          <p:nvPr/>
        </p:nvSpPr>
        <p:spPr bwMode="auto">
          <a:xfrm>
            <a:off x="6029312" y="334447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4" name="Oval 133"/>
          <p:cNvSpPr>
            <a:spLocks noChangeAspect="1"/>
          </p:cNvSpPr>
          <p:nvPr/>
        </p:nvSpPr>
        <p:spPr bwMode="auto">
          <a:xfrm>
            <a:off x="6181712" y="319207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5" name="Oval 134"/>
          <p:cNvSpPr>
            <a:spLocks noChangeAspect="1"/>
          </p:cNvSpPr>
          <p:nvPr/>
        </p:nvSpPr>
        <p:spPr bwMode="auto">
          <a:xfrm>
            <a:off x="6334112" y="334447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6" name="Oval 135"/>
          <p:cNvSpPr>
            <a:spLocks noChangeAspect="1"/>
          </p:cNvSpPr>
          <p:nvPr/>
        </p:nvSpPr>
        <p:spPr bwMode="auto">
          <a:xfrm>
            <a:off x="5705288" y="356050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7" name="Oval 136"/>
          <p:cNvSpPr>
            <a:spLocks noChangeAspect="1"/>
          </p:cNvSpPr>
          <p:nvPr/>
        </p:nvSpPr>
        <p:spPr bwMode="auto">
          <a:xfrm>
            <a:off x="5804904" y="3696132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8" name="Oval 137"/>
          <p:cNvSpPr>
            <a:spLocks noChangeAspect="1"/>
          </p:cNvSpPr>
          <p:nvPr/>
        </p:nvSpPr>
        <p:spPr bwMode="auto">
          <a:xfrm>
            <a:off x="6272968" y="371290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39" name="Oval 138"/>
          <p:cNvSpPr>
            <a:spLocks noChangeAspect="1"/>
          </p:cNvSpPr>
          <p:nvPr/>
        </p:nvSpPr>
        <p:spPr bwMode="auto">
          <a:xfrm>
            <a:off x="6380968" y="355211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0" name="Oval 139"/>
          <p:cNvSpPr>
            <a:spLocks noChangeAspect="1"/>
          </p:cNvSpPr>
          <p:nvPr/>
        </p:nvSpPr>
        <p:spPr bwMode="auto">
          <a:xfrm>
            <a:off x="5552888" y="362412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1" name="Oval 140"/>
          <p:cNvSpPr>
            <a:spLocks noChangeAspect="1"/>
          </p:cNvSpPr>
          <p:nvPr/>
        </p:nvSpPr>
        <p:spPr bwMode="auto">
          <a:xfrm>
            <a:off x="6020928" y="351612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2" name="Oval 141"/>
          <p:cNvSpPr>
            <a:spLocks noChangeAspect="1"/>
          </p:cNvSpPr>
          <p:nvPr/>
        </p:nvSpPr>
        <p:spPr bwMode="auto">
          <a:xfrm>
            <a:off x="6516576" y="3336092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3" name="Oval 142"/>
          <p:cNvSpPr>
            <a:spLocks noChangeAspect="1"/>
          </p:cNvSpPr>
          <p:nvPr/>
        </p:nvSpPr>
        <p:spPr bwMode="auto">
          <a:xfrm>
            <a:off x="6633008" y="3128452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4" name="Oval 143"/>
          <p:cNvSpPr>
            <a:spLocks noChangeAspect="1"/>
          </p:cNvSpPr>
          <p:nvPr/>
        </p:nvSpPr>
        <p:spPr bwMode="auto">
          <a:xfrm>
            <a:off x="6785408" y="3280852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5" name="Oval 144"/>
          <p:cNvSpPr>
            <a:spLocks noChangeAspect="1"/>
          </p:cNvSpPr>
          <p:nvPr/>
        </p:nvSpPr>
        <p:spPr bwMode="auto">
          <a:xfrm>
            <a:off x="6876616" y="340810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6" name="Oval 145"/>
          <p:cNvSpPr>
            <a:spLocks noChangeAspect="1"/>
          </p:cNvSpPr>
          <p:nvPr/>
        </p:nvSpPr>
        <p:spPr bwMode="auto">
          <a:xfrm>
            <a:off x="7090208" y="366014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7" name="Oval 146"/>
          <p:cNvSpPr>
            <a:spLocks noChangeAspect="1"/>
          </p:cNvSpPr>
          <p:nvPr/>
        </p:nvSpPr>
        <p:spPr bwMode="auto">
          <a:xfrm>
            <a:off x="7272696" y="3433252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8" name="Oval 147"/>
          <p:cNvSpPr>
            <a:spLocks noChangeAspect="1"/>
          </p:cNvSpPr>
          <p:nvPr/>
        </p:nvSpPr>
        <p:spPr bwMode="auto">
          <a:xfrm>
            <a:off x="6948648" y="312006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49" name="Oval 148"/>
          <p:cNvSpPr>
            <a:spLocks noChangeAspect="1"/>
          </p:cNvSpPr>
          <p:nvPr/>
        </p:nvSpPr>
        <p:spPr bwMode="auto">
          <a:xfrm>
            <a:off x="7101048" y="327246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0" name="Oval 149"/>
          <p:cNvSpPr>
            <a:spLocks noChangeAspect="1"/>
          </p:cNvSpPr>
          <p:nvPr/>
        </p:nvSpPr>
        <p:spPr bwMode="auto">
          <a:xfrm>
            <a:off x="7253448" y="3228092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1" name="Oval 150"/>
          <p:cNvSpPr>
            <a:spLocks noChangeAspect="1"/>
          </p:cNvSpPr>
          <p:nvPr/>
        </p:nvSpPr>
        <p:spPr bwMode="auto">
          <a:xfrm>
            <a:off x="7405848" y="327246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2" name="Oval 151"/>
          <p:cNvSpPr>
            <a:spLocks noChangeAspect="1"/>
          </p:cNvSpPr>
          <p:nvPr/>
        </p:nvSpPr>
        <p:spPr bwMode="auto">
          <a:xfrm>
            <a:off x="6660592" y="340810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3" name="Oval 152"/>
          <p:cNvSpPr>
            <a:spLocks noChangeAspect="1"/>
          </p:cNvSpPr>
          <p:nvPr/>
        </p:nvSpPr>
        <p:spPr bwMode="auto">
          <a:xfrm>
            <a:off x="6876640" y="3624124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4" name="Oval 153"/>
          <p:cNvSpPr>
            <a:spLocks noChangeAspect="1"/>
          </p:cNvSpPr>
          <p:nvPr/>
        </p:nvSpPr>
        <p:spPr bwMode="auto">
          <a:xfrm>
            <a:off x="7344704" y="3640892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5" name="Oval 154"/>
          <p:cNvSpPr>
            <a:spLocks noChangeAspect="1"/>
          </p:cNvSpPr>
          <p:nvPr/>
        </p:nvSpPr>
        <p:spPr bwMode="auto">
          <a:xfrm>
            <a:off x="7452704" y="348010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6" name="Oval 155"/>
          <p:cNvSpPr>
            <a:spLocks noChangeAspect="1"/>
          </p:cNvSpPr>
          <p:nvPr/>
        </p:nvSpPr>
        <p:spPr bwMode="auto">
          <a:xfrm>
            <a:off x="6732600" y="3804156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7" name="Oval 156"/>
          <p:cNvSpPr>
            <a:spLocks noChangeAspect="1"/>
          </p:cNvSpPr>
          <p:nvPr/>
        </p:nvSpPr>
        <p:spPr bwMode="auto">
          <a:xfrm>
            <a:off x="7092664" y="3444116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8" name="Oval 157"/>
          <p:cNvSpPr>
            <a:spLocks noChangeAspect="1"/>
          </p:cNvSpPr>
          <p:nvPr/>
        </p:nvSpPr>
        <p:spPr bwMode="auto">
          <a:xfrm>
            <a:off x="7632736" y="340810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59" name="Oval 158"/>
          <p:cNvSpPr>
            <a:spLocks noChangeAspect="1"/>
          </p:cNvSpPr>
          <p:nvPr/>
        </p:nvSpPr>
        <p:spPr bwMode="auto">
          <a:xfrm>
            <a:off x="7641120" y="320046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0" name="Oval 159"/>
          <p:cNvSpPr>
            <a:spLocks noChangeAspect="1"/>
          </p:cNvSpPr>
          <p:nvPr/>
        </p:nvSpPr>
        <p:spPr bwMode="auto">
          <a:xfrm>
            <a:off x="7793520" y="335286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1" name="Oval 160"/>
          <p:cNvSpPr>
            <a:spLocks noChangeAspect="1"/>
          </p:cNvSpPr>
          <p:nvPr/>
        </p:nvSpPr>
        <p:spPr bwMode="auto">
          <a:xfrm>
            <a:off x="7945920" y="350526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2" name="Oval 161"/>
          <p:cNvSpPr>
            <a:spLocks noChangeAspect="1"/>
          </p:cNvSpPr>
          <p:nvPr/>
        </p:nvSpPr>
        <p:spPr bwMode="auto">
          <a:xfrm>
            <a:off x="8064400" y="373214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4" name="Oval 163"/>
          <p:cNvSpPr>
            <a:spLocks noChangeAspect="1"/>
          </p:cNvSpPr>
          <p:nvPr/>
        </p:nvSpPr>
        <p:spPr bwMode="auto">
          <a:xfrm>
            <a:off x="7956760" y="3192076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5" name="Oval 164"/>
          <p:cNvSpPr>
            <a:spLocks noChangeAspect="1"/>
          </p:cNvSpPr>
          <p:nvPr/>
        </p:nvSpPr>
        <p:spPr bwMode="auto">
          <a:xfrm>
            <a:off x="8028384" y="3344476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7" name="Oval 166"/>
          <p:cNvSpPr>
            <a:spLocks noChangeAspect="1"/>
          </p:cNvSpPr>
          <p:nvPr/>
        </p:nvSpPr>
        <p:spPr bwMode="auto">
          <a:xfrm>
            <a:off x="5652504" y="376814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8" name="Oval 167"/>
          <p:cNvSpPr>
            <a:spLocks noChangeAspect="1"/>
          </p:cNvSpPr>
          <p:nvPr/>
        </p:nvSpPr>
        <p:spPr bwMode="auto">
          <a:xfrm>
            <a:off x="7785136" y="356050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69" name="Oval 168"/>
          <p:cNvSpPr>
            <a:spLocks noChangeAspect="1"/>
          </p:cNvSpPr>
          <p:nvPr/>
        </p:nvSpPr>
        <p:spPr bwMode="auto">
          <a:xfrm>
            <a:off x="7884752" y="3696132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0" name="Oval 169"/>
          <p:cNvSpPr>
            <a:spLocks noChangeAspect="1"/>
          </p:cNvSpPr>
          <p:nvPr/>
        </p:nvSpPr>
        <p:spPr bwMode="auto">
          <a:xfrm>
            <a:off x="7452704" y="3768140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2" name="Oval 171"/>
          <p:cNvSpPr>
            <a:spLocks noChangeAspect="1"/>
          </p:cNvSpPr>
          <p:nvPr/>
        </p:nvSpPr>
        <p:spPr bwMode="auto">
          <a:xfrm>
            <a:off x="7632736" y="3624124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3" name="Oval 172"/>
          <p:cNvSpPr>
            <a:spLocks noChangeAspect="1"/>
          </p:cNvSpPr>
          <p:nvPr/>
        </p:nvSpPr>
        <p:spPr bwMode="auto">
          <a:xfrm>
            <a:off x="8064400" y="3573016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5" name="Oval 174"/>
          <p:cNvSpPr>
            <a:spLocks noChangeAspect="1"/>
          </p:cNvSpPr>
          <p:nvPr/>
        </p:nvSpPr>
        <p:spPr bwMode="auto">
          <a:xfrm>
            <a:off x="5264832" y="3920540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76" name="Oval 175"/>
          <p:cNvSpPr>
            <a:spLocks noChangeAspect="1"/>
          </p:cNvSpPr>
          <p:nvPr/>
        </p:nvSpPr>
        <p:spPr bwMode="auto">
          <a:xfrm>
            <a:off x="5417232" y="4072940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1" name="Oval 180"/>
          <p:cNvSpPr>
            <a:spLocks noChangeAspect="1"/>
          </p:cNvSpPr>
          <p:nvPr/>
        </p:nvSpPr>
        <p:spPr bwMode="auto">
          <a:xfrm>
            <a:off x="5652480" y="4064556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2" name="Oval 181"/>
          <p:cNvSpPr>
            <a:spLocks noChangeAspect="1"/>
          </p:cNvSpPr>
          <p:nvPr/>
        </p:nvSpPr>
        <p:spPr bwMode="auto">
          <a:xfrm>
            <a:off x="5885272" y="3912156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5" name="Oval 184"/>
          <p:cNvSpPr>
            <a:spLocks noChangeAspect="1"/>
          </p:cNvSpPr>
          <p:nvPr/>
        </p:nvSpPr>
        <p:spPr bwMode="auto">
          <a:xfrm>
            <a:off x="5508464" y="4416212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7" name="Oval 186"/>
          <p:cNvSpPr>
            <a:spLocks noChangeAspect="1"/>
          </p:cNvSpPr>
          <p:nvPr/>
        </p:nvSpPr>
        <p:spPr bwMode="auto">
          <a:xfrm>
            <a:off x="6084528" y="4272196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9" name="Oval 188"/>
          <p:cNvSpPr>
            <a:spLocks noChangeAspect="1"/>
          </p:cNvSpPr>
          <p:nvPr/>
        </p:nvSpPr>
        <p:spPr bwMode="auto">
          <a:xfrm>
            <a:off x="5724488" y="4236204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1" name="Oval 190"/>
          <p:cNvSpPr>
            <a:spLocks noChangeAspect="1"/>
          </p:cNvSpPr>
          <p:nvPr/>
        </p:nvSpPr>
        <p:spPr bwMode="auto">
          <a:xfrm>
            <a:off x="6272968" y="3920540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2" name="Oval 191"/>
          <p:cNvSpPr>
            <a:spLocks noChangeAspect="1"/>
          </p:cNvSpPr>
          <p:nvPr/>
        </p:nvSpPr>
        <p:spPr bwMode="auto">
          <a:xfrm>
            <a:off x="6425368" y="4072940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4" name="Oval 193"/>
          <p:cNvSpPr>
            <a:spLocks noChangeAspect="1"/>
          </p:cNvSpPr>
          <p:nvPr/>
        </p:nvSpPr>
        <p:spPr bwMode="auto">
          <a:xfrm>
            <a:off x="6730168" y="4452228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5" name="Oval 194"/>
          <p:cNvSpPr>
            <a:spLocks noChangeAspect="1"/>
          </p:cNvSpPr>
          <p:nvPr/>
        </p:nvSpPr>
        <p:spPr bwMode="auto">
          <a:xfrm>
            <a:off x="6912656" y="4225340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6" name="Oval 195"/>
          <p:cNvSpPr>
            <a:spLocks noChangeAspect="1"/>
          </p:cNvSpPr>
          <p:nvPr/>
        </p:nvSpPr>
        <p:spPr bwMode="auto">
          <a:xfrm>
            <a:off x="6588608" y="3912156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7" name="Oval 196"/>
          <p:cNvSpPr>
            <a:spLocks noChangeAspect="1"/>
          </p:cNvSpPr>
          <p:nvPr/>
        </p:nvSpPr>
        <p:spPr bwMode="auto">
          <a:xfrm>
            <a:off x="6741008" y="406455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8" name="Oval 197"/>
          <p:cNvSpPr>
            <a:spLocks noChangeAspect="1"/>
          </p:cNvSpPr>
          <p:nvPr/>
        </p:nvSpPr>
        <p:spPr bwMode="auto">
          <a:xfrm>
            <a:off x="6840624" y="391215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99" name="Oval 198"/>
          <p:cNvSpPr>
            <a:spLocks noChangeAspect="1"/>
          </p:cNvSpPr>
          <p:nvPr/>
        </p:nvSpPr>
        <p:spPr bwMode="auto">
          <a:xfrm>
            <a:off x="7045808" y="406455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1" name="Oval 200"/>
          <p:cNvSpPr>
            <a:spLocks noChangeAspect="1"/>
          </p:cNvSpPr>
          <p:nvPr/>
        </p:nvSpPr>
        <p:spPr bwMode="auto">
          <a:xfrm>
            <a:off x="6516600" y="4416212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2" name="Oval 201"/>
          <p:cNvSpPr>
            <a:spLocks noChangeAspect="1"/>
          </p:cNvSpPr>
          <p:nvPr/>
        </p:nvSpPr>
        <p:spPr bwMode="auto">
          <a:xfrm>
            <a:off x="6984664" y="4432980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3" name="Oval 202"/>
          <p:cNvSpPr>
            <a:spLocks noChangeAspect="1"/>
          </p:cNvSpPr>
          <p:nvPr/>
        </p:nvSpPr>
        <p:spPr bwMode="auto">
          <a:xfrm>
            <a:off x="7092664" y="427219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5" name="Oval 204"/>
          <p:cNvSpPr>
            <a:spLocks noChangeAspect="1"/>
          </p:cNvSpPr>
          <p:nvPr/>
        </p:nvSpPr>
        <p:spPr bwMode="auto">
          <a:xfrm>
            <a:off x="6732624" y="4236204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6" name="Oval 205"/>
          <p:cNvSpPr>
            <a:spLocks noChangeAspect="1"/>
          </p:cNvSpPr>
          <p:nvPr/>
        </p:nvSpPr>
        <p:spPr bwMode="auto">
          <a:xfrm>
            <a:off x="7272672" y="405617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7" name="Oval 206"/>
          <p:cNvSpPr>
            <a:spLocks noChangeAspect="1"/>
          </p:cNvSpPr>
          <p:nvPr/>
        </p:nvSpPr>
        <p:spPr bwMode="auto">
          <a:xfrm>
            <a:off x="7281056" y="384853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8" name="Oval 207"/>
          <p:cNvSpPr>
            <a:spLocks noChangeAspect="1"/>
          </p:cNvSpPr>
          <p:nvPr/>
        </p:nvSpPr>
        <p:spPr bwMode="auto">
          <a:xfrm>
            <a:off x="7433456" y="400093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09" name="Oval 208"/>
          <p:cNvSpPr>
            <a:spLocks noChangeAspect="1"/>
          </p:cNvSpPr>
          <p:nvPr/>
        </p:nvSpPr>
        <p:spPr bwMode="auto">
          <a:xfrm>
            <a:off x="7585856" y="4153332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0" name="Oval 209"/>
          <p:cNvSpPr>
            <a:spLocks noChangeAspect="1"/>
          </p:cNvSpPr>
          <p:nvPr/>
        </p:nvSpPr>
        <p:spPr bwMode="auto">
          <a:xfrm>
            <a:off x="7668704" y="4380220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1" name="Oval 210"/>
          <p:cNvSpPr>
            <a:spLocks noChangeAspect="1"/>
          </p:cNvSpPr>
          <p:nvPr/>
        </p:nvSpPr>
        <p:spPr bwMode="auto">
          <a:xfrm>
            <a:off x="7920744" y="415333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2" name="Oval 211"/>
          <p:cNvSpPr>
            <a:spLocks noChangeAspect="1"/>
          </p:cNvSpPr>
          <p:nvPr/>
        </p:nvSpPr>
        <p:spPr bwMode="auto">
          <a:xfrm>
            <a:off x="7596696" y="3840148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3" name="Oval 212"/>
          <p:cNvSpPr>
            <a:spLocks noChangeAspect="1"/>
          </p:cNvSpPr>
          <p:nvPr/>
        </p:nvSpPr>
        <p:spPr bwMode="auto">
          <a:xfrm>
            <a:off x="7749096" y="3992548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4" name="Oval 213"/>
          <p:cNvSpPr>
            <a:spLocks noChangeAspect="1"/>
          </p:cNvSpPr>
          <p:nvPr/>
        </p:nvSpPr>
        <p:spPr bwMode="auto">
          <a:xfrm>
            <a:off x="7901496" y="3840148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5" name="Oval 214"/>
          <p:cNvSpPr>
            <a:spLocks noChangeAspect="1"/>
          </p:cNvSpPr>
          <p:nvPr/>
        </p:nvSpPr>
        <p:spPr bwMode="auto">
          <a:xfrm>
            <a:off x="8053896" y="3992548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6" name="Oval 215"/>
          <p:cNvSpPr>
            <a:spLocks noChangeAspect="1"/>
          </p:cNvSpPr>
          <p:nvPr/>
        </p:nvSpPr>
        <p:spPr bwMode="auto">
          <a:xfrm>
            <a:off x="7425072" y="420857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7" name="Oval 216"/>
          <p:cNvSpPr>
            <a:spLocks noChangeAspect="1"/>
          </p:cNvSpPr>
          <p:nvPr/>
        </p:nvSpPr>
        <p:spPr bwMode="auto">
          <a:xfrm>
            <a:off x="7524688" y="4344204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8" name="Oval 217"/>
          <p:cNvSpPr>
            <a:spLocks noChangeAspect="1"/>
          </p:cNvSpPr>
          <p:nvPr/>
        </p:nvSpPr>
        <p:spPr bwMode="auto">
          <a:xfrm>
            <a:off x="7992752" y="436097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19" name="Oval 218"/>
          <p:cNvSpPr>
            <a:spLocks noChangeAspect="1"/>
          </p:cNvSpPr>
          <p:nvPr/>
        </p:nvSpPr>
        <p:spPr bwMode="auto">
          <a:xfrm>
            <a:off x="8064400" y="4200188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0" name="Oval 219"/>
          <p:cNvSpPr>
            <a:spLocks noChangeAspect="1"/>
          </p:cNvSpPr>
          <p:nvPr/>
        </p:nvSpPr>
        <p:spPr bwMode="auto">
          <a:xfrm>
            <a:off x="7272672" y="427219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1" name="Oval 220"/>
          <p:cNvSpPr>
            <a:spLocks noChangeAspect="1"/>
          </p:cNvSpPr>
          <p:nvPr/>
        </p:nvSpPr>
        <p:spPr bwMode="auto">
          <a:xfrm>
            <a:off x="7740712" y="416419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3" name="Oval 222"/>
          <p:cNvSpPr>
            <a:spLocks noChangeAspect="1"/>
          </p:cNvSpPr>
          <p:nvPr/>
        </p:nvSpPr>
        <p:spPr bwMode="auto">
          <a:xfrm>
            <a:off x="5264832" y="4640620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5" name="Oval 224"/>
          <p:cNvSpPr>
            <a:spLocks noChangeAspect="1"/>
          </p:cNvSpPr>
          <p:nvPr/>
        </p:nvSpPr>
        <p:spPr bwMode="auto">
          <a:xfrm>
            <a:off x="5569632" y="4945420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6" name="Oval 225"/>
          <p:cNvSpPr>
            <a:spLocks noChangeAspect="1"/>
          </p:cNvSpPr>
          <p:nvPr/>
        </p:nvSpPr>
        <p:spPr bwMode="auto">
          <a:xfrm>
            <a:off x="5722032" y="5172308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7" name="Oval 226"/>
          <p:cNvSpPr>
            <a:spLocks noChangeAspect="1"/>
          </p:cNvSpPr>
          <p:nvPr/>
        </p:nvSpPr>
        <p:spPr bwMode="auto">
          <a:xfrm>
            <a:off x="5904520" y="4945420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29" name="Oval 228"/>
          <p:cNvSpPr>
            <a:spLocks noChangeAspect="1"/>
          </p:cNvSpPr>
          <p:nvPr/>
        </p:nvSpPr>
        <p:spPr bwMode="auto">
          <a:xfrm>
            <a:off x="5732872" y="4784636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3" name="Oval 232"/>
          <p:cNvSpPr>
            <a:spLocks noChangeAspect="1"/>
          </p:cNvSpPr>
          <p:nvPr/>
        </p:nvSpPr>
        <p:spPr bwMode="auto">
          <a:xfrm>
            <a:off x="5508464" y="5136292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6" name="Oval 235"/>
          <p:cNvSpPr>
            <a:spLocks noChangeAspect="1"/>
          </p:cNvSpPr>
          <p:nvPr/>
        </p:nvSpPr>
        <p:spPr bwMode="auto">
          <a:xfrm>
            <a:off x="5256448" y="5064284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8" name="Oval 237"/>
          <p:cNvSpPr>
            <a:spLocks noChangeAspect="1"/>
          </p:cNvSpPr>
          <p:nvPr/>
        </p:nvSpPr>
        <p:spPr bwMode="auto">
          <a:xfrm>
            <a:off x="6264560" y="4848260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39" name="Oval 238"/>
          <p:cNvSpPr>
            <a:spLocks noChangeAspect="1"/>
          </p:cNvSpPr>
          <p:nvPr/>
        </p:nvSpPr>
        <p:spPr bwMode="auto">
          <a:xfrm>
            <a:off x="6336568" y="4640620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2" name="Oval 241"/>
          <p:cNvSpPr>
            <a:spLocks noChangeAspect="1"/>
          </p:cNvSpPr>
          <p:nvPr/>
        </p:nvSpPr>
        <p:spPr bwMode="auto">
          <a:xfrm>
            <a:off x="6730144" y="5172308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3" name="Oval 242"/>
          <p:cNvSpPr>
            <a:spLocks noChangeAspect="1"/>
          </p:cNvSpPr>
          <p:nvPr/>
        </p:nvSpPr>
        <p:spPr bwMode="auto">
          <a:xfrm>
            <a:off x="6912632" y="4945420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4" name="Oval 243"/>
          <p:cNvSpPr>
            <a:spLocks noChangeAspect="1"/>
          </p:cNvSpPr>
          <p:nvPr/>
        </p:nvSpPr>
        <p:spPr bwMode="auto">
          <a:xfrm>
            <a:off x="6588584" y="4632236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5" name="Oval 244"/>
          <p:cNvSpPr>
            <a:spLocks noChangeAspect="1"/>
          </p:cNvSpPr>
          <p:nvPr/>
        </p:nvSpPr>
        <p:spPr bwMode="auto">
          <a:xfrm>
            <a:off x="6660592" y="478463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6" name="Oval 245"/>
          <p:cNvSpPr>
            <a:spLocks noChangeAspect="1"/>
          </p:cNvSpPr>
          <p:nvPr/>
        </p:nvSpPr>
        <p:spPr bwMode="auto">
          <a:xfrm>
            <a:off x="6804608" y="463223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7" name="Oval 246"/>
          <p:cNvSpPr>
            <a:spLocks noChangeAspect="1"/>
          </p:cNvSpPr>
          <p:nvPr/>
        </p:nvSpPr>
        <p:spPr bwMode="auto">
          <a:xfrm>
            <a:off x="7045784" y="478463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49" name="Oval 248"/>
          <p:cNvSpPr>
            <a:spLocks noChangeAspect="1"/>
          </p:cNvSpPr>
          <p:nvPr/>
        </p:nvSpPr>
        <p:spPr bwMode="auto">
          <a:xfrm>
            <a:off x="6516576" y="5136292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0" name="Oval 249"/>
          <p:cNvSpPr>
            <a:spLocks noChangeAspect="1"/>
          </p:cNvSpPr>
          <p:nvPr/>
        </p:nvSpPr>
        <p:spPr bwMode="auto">
          <a:xfrm>
            <a:off x="6984640" y="5153060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1" name="Oval 250"/>
          <p:cNvSpPr>
            <a:spLocks noChangeAspect="1"/>
          </p:cNvSpPr>
          <p:nvPr/>
        </p:nvSpPr>
        <p:spPr bwMode="auto">
          <a:xfrm>
            <a:off x="7092640" y="499227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2" name="Oval 251"/>
          <p:cNvSpPr>
            <a:spLocks noChangeAspect="1"/>
          </p:cNvSpPr>
          <p:nvPr/>
        </p:nvSpPr>
        <p:spPr bwMode="auto">
          <a:xfrm>
            <a:off x="6264560" y="5064284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3" name="Oval 252"/>
          <p:cNvSpPr>
            <a:spLocks noChangeAspect="1"/>
          </p:cNvSpPr>
          <p:nvPr/>
        </p:nvSpPr>
        <p:spPr bwMode="auto">
          <a:xfrm>
            <a:off x="6732600" y="4956284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4" name="Oval 253"/>
          <p:cNvSpPr>
            <a:spLocks noChangeAspect="1"/>
          </p:cNvSpPr>
          <p:nvPr/>
        </p:nvSpPr>
        <p:spPr bwMode="auto">
          <a:xfrm>
            <a:off x="7272672" y="477625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5" name="Oval 254"/>
          <p:cNvSpPr>
            <a:spLocks noChangeAspect="1"/>
          </p:cNvSpPr>
          <p:nvPr/>
        </p:nvSpPr>
        <p:spPr bwMode="auto">
          <a:xfrm>
            <a:off x="7308664" y="452423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56" name="Oval 255"/>
          <p:cNvSpPr>
            <a:spLocks noChangeAspect="1"/>
          </p:cNvSpPr>
          <p:nvPr/>
        </p:nvSpPr>
        <p:spPr bwMode="auto">
          <a:xfrm>
            <a:off x="7433456" y="472101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4" name="Oval 263"/>
          <p:cNvSpPr>
            <a:spLocks noChangeAspect="1"/>
          </p:cNvSpPr>
          <p:nvPr/>
        </p:nvSpPr>
        <p:spPr bwMode="auto">
          <a:xfrm>
            <a:off x="7380672" y="4956284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68" name="Oval 267"/>
          <p:cNvSpPr>
            <a:spLocks noChangeAspect="1"/>
          </p:cNvSpPr>
          <p:nvPr/>
        </p:nvSpPr>
        <p:spPr bwMode="auto">
          <a:xfrm>
            <a:off x="7236656" y="499227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2" name="Oval 271"/>
          <p:cNvSpPr>
            <a:spLocks noChangeAspect="1"/>
          </p:cNvSpPr>
          <p:nvPr/>
        </p:nvSpPr>
        <p:spPr bwMode="auto">
          <a:xfrm>
            <a:off x="6480584" y="2976052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3" name="Oval 272"/>
          <p:cNvSpPr>
            <a:spLocks noChangeAspect="1"/>
          </p:cNvSpPr>
          <p:nvPr/>
        </p:nvSpPr>
        <p:spPr bwMode="auto">
          <a:xfrm>
            <a:off x="6912632" y="376814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5" name="Oval 274"/>
          <p:cNvSpPr>
            <a:spLocks noChangeAspect="1"/>
          </p:cNvSpPr>
          <p:nvPr/>
        </p:nvSpPr>
        <p:spPr bwMode="auto">
          <a:xfrm>
            <a:off x="6336568" y="301206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6" name="Oval 275"/>
          <p:cNvSpPr>
            <a:spLocks noChangeAspect="1"/>
          </p:cNvSpPr>
          <p:nvPr/>
        </p:nvSpPr>
        <p:spPr bwMode="auto">
          <a:xfrm>
            <a:off x="7056648" y="391215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8" name="Oval 277"/>
          <p:cNvSpPr>
            <a:spLocks noChangeAspect="1"/>
          </p:cNvSpPr>
          <p:nvPr/>
        </p:nvSpPr>
        <p:spPr bwMode="auto">
          <a:xfrm>
            <a:off x="6768616" y="304806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79" name="Oval 278"/>
          <p:cNvSpPr>
            <a:spLocks noChangeAspect="1"/>
          </p:cNvSpPr>
          <p:nvPr/>
        </p:nvSpPr>
        <p:spPr bwMode="auto">
          <a:xfrm>
            <a:off x="7200664" y="463223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0" name="Oval 279"/>
          <p:cNvSpPr>
            <a:spLocks noChangeAspect="1"/>
          </p:cNvSpPr>
          <p:nvPr/>
        </p:nvSpPr>
        <p:spPr bwMode="auto">
          <a:xfrm>
            <a:off x="5400464" y="376814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1" name="Oval 280"/>
          <p:cNvSpPr>
            <a:spLocks noChangeAspect="1"/>
          </p:cNvSpPr>
          <p:nvPr/>
        </p:nvSpPr>
        <p:spPr bwMode="auto">
          <a:xfrm>
            <a:off x="6336568" y="319207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2" name="Oval 281"/>
          <p:cNvSpPr>
            <a:spLocks noChangeAspect="1"/>
          </p:cNvSpPr>
          <p:nvPr/>
        </p:nvSpPr>
        <p:spPr bwMode="auto">
          <a:xfrm>
            <a:off x="7164672" y="441621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5" name="Oval 284"/>
          <p:cNvSpPr>
            <a:spLocks noChangeAspect="1"/>
          </p:cNvSpPr>
          <p:nvPr/>
        </p:nvSpPr>
        <p:spPr bwMode="auto">
          <a:xfrm>
            <a:off x="6048536" y="4632236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91" name="Oval 290"/>
          <p:cNvSpPr>
            <a:spLocks noChangeAspect="1"/>
          </p:cNvSpPr>
          <p:nvPr/>
        </p:nvSpPr>
        <p:spPr bwMode="auto">
          <a:xfrm>
            <a:off x="5184440" y="350526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94" name="Oval 293"/>
          <p:cNvSpPr>
            <a:spLocks noChangeAspect="1"/>
          </p:cNvSpPr>
          <p:nvPr/>
        </p:nvSpPr>
        <p:spPr bwMode="auto">
          <a:xfrm>
            <a:off x="5364472" y="315608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95" name="Oval 294"/>
          <p:cNvSpPr>
            <a:spLocks noChangeAspect="1"/>
          </p:cNvSpPr>
          <p:nvPr/>
        </p:nvSpPr>
        <p:spPr bwMode="auto">
          <a:xfrm>
            <a:off x="5317592" y="334447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98" name="Oval 297"/>
          <p:cNvSpPr>
            <a:spLocks noChangeAspect="1"/>
          </p:cNvSpPr>
          <p:nvPr/>
        </p:nvSpPr>
        <p:spPr bwMode="auto">
          <a:xfrm>
            <a:off x="5256448" y="371290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99" name="Oval 298"/>
          <p:cNvSpPr>
            <a:spLocks noChangeAspect="1"/>
          </p:cNvSpPr>
          <p:nvPr/>
        </p:nvSpPr>
        <p:spPr bwMode="auto">
          <a:xfrm>
            <a:off x="5364448" y="355211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2" name="Oval 301"/>
          <p:cNvSpPr>
            <a:spLocks noChangeAspect="1"/>
          </p:cNvSpPr>
          <p:nvPr/>
        </p:nvSpPr>
        <p:spPr bwMode="auto">
          <a:xfrm>
            <a:off x="6516576" y="319207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3" name="Oval 302"/>
          <p:cNvSpPr>
            <a:spLocks noChangeAspect="1"/>
          </p:cNvSpPr>
          <p:nvPr/>
        </p:nvSpPr>
        <p:spPr bwMode="auto">
          <a:xfrm>
            <a:off x="6444568" y="378738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4" name="Oval 303"/>
          <p:cNvSpPr>
            <a:spLocks noChangeAspect="1"/>
          </p:cNvSpPr>
          <p:nvPr/>
        </p:nvSpPr>
        <p:spPr bwMode="auto">
          <a:xfrm>
            <a:off x="6596968" y="376814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6" name="Oval 305"/>
          <p:cNvSpPr>
            <a:spLocks noChangeAspect="1"/>
          </p:cNvSpPr>
          <p:nvPr/>
        </p:nvSpPr>
        <p:spPr bwMode="auto">
          <a:xfrm>
            <a:off x="5292440" y="4488220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7" name="Oval 306"/>
          <p:cNvSpPr>
            <a:spLocks noChangeAspect="1"/>
          </p:cNvSpPr>
          <p:nvPr/>
        </p:nvSpPr>
        <p:spPr bwMode="auto">
          <a:xfrm>
            <a:off x="7092640" y="3120068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8" name="Oval 307"/>
          <p:cNvSpPr>
            <a:spLocks noChangeAspect="1"/>
          </p:cNvSpPr>
          <p:nvPr/>
        </p:nvSpPr>
        <p:spPr bwMode="auto">
          <a:xfrm>
            <a:off x="7452680" y="4488220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09" name="Oval 308"/>
          <p:cNvSpPr>
            <a:spLocks noChangeAspect="1"/>
          </p:cNvSpPr>
          <p:nvPr/>
        </p:nvSpPr>
        <p:spPr bwMode="auto">
          <a:xfrm>
            <a:off x="6372560" y="4452228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0" name="Oval 309"/>
          <p:cNvSpPr>
            <a:spLocks noChangeAspect="1"/>
          </p:cNvSpPr>
          <p:nvPr/>
        </p:nvSpPr>
        <p:spPr bwMode="auto">
          <a:xfrm>
            <a:off x="6948624" y="3264084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2" name="Oval 311"/>
          <p:cNvSpPr>
            <a:spLocks noChangeAspect="1"/>
          </p:cNvSpPr>
          <p:nvPr/>
        </p:nvSpPr>
        <p:spPr bwMode="auto">
          <a:xfrm>
            <a:off x="7128656" y="380415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3" name="Oval 312"/>
          <p:cNvSpPr>
            <a:spLocks noChangeAspect="1"/>
          </p:cNvSpPr>
          <p:nvPr/>
        </p:nvSpPr>
        <p:spPr bwMode="auto">
          <a:xfrm>
            <a:off x="6732600" y="366014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4" name="Oval 313"/>
          <p:cNvSpPr>
            <a:spLocks noChangeAspect="1"/>
          </p:cNvSpPr>
          <p:nvPr/>
        </p:nvSpPr>
        <p:spPr bwMode="auto">
          <a:xfrm>
            <a:off x="6480584" y="3660140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5" name="Oval 314"/>
          <p:cNvSpPr>
            <a:spLocks noChangeAspect="1"/>
          </p:cNvSpPr>
          <p:nvPr/>
        </p:nvSpPr>
        <p:spPr bwMode="auto">
          <a:xfrm>
            <a:off x="6652208" y="355214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6" name="Oval 315"/>
          <p:cNvSpPr>
            <a:spLocks noChangeAspect="1"/>
          </p:cNvSpPr>
          <p:nvPr/>
        </p:nvSpPr>
        <p:spPr bwMode="auto">
          <a:xfrm>
            <a:off x="6480584" y="348010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7" name="Oval 316"/>
          <p:cNvSpPr>
            <a:spLocks noChangeAspect="1"/>
          </p:cNvSpPr>
          <p:nvPr/>
        </p:nvSpPr>
        <p:spPr bwMode="auto">
          <a:xfrm>
            <a:off x="6984640" y="3552116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8" name="Oval 317"/>
          <p:cNvSpPr>
            <a:spLocks noChangeAspect="1"/>
          </p:cNvSpPr>
          <p:nvPr/>
        </p:nvSpPr>
        <p:spPr bwMode="auto">
          <a:xfrm>
            <a:off x="6876616" y="477625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19" name="Oval 318"/>
          <p:cNvSpPr>
            <a:spLocks noChangeAspect="1"/>
          </p:cNvSpPr>
          <p:nvPr/>
        </p:nvSpPr>
        <p:spPr bwMode="auto">
          <a:xfrm>
            <a:off x="6984640" y="4632236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0" name="Oval 319"/>
          <p:cNvSpPr>
            <a:spLocks noChangeAspect="1"/>
          </p:cNvSpPr>
          <p:nvPr/>
        </p:nvSpPr>
        <p:spPr bwMode="auto">
          <a:xfrm>
            <a:off x="5724488" y="4488220"/>
            <a:ext cx="108000" cy="1080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3" name="Oval 322"/>
          <p:cNvSpPr>
            <a:spLocks noChangeAspect="1"/>
          </p:cNvSpPr>
          <p:nvPr/>
        </p:nvSpPr>
        <p:spPr bwMode="auto">
          <a:xfrm>
            <a:off x="7821104" y="4344204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6" name="Oval 325"/>
          <p:cNvSpPr>
            <a:spLocks noChangeAspect="1"/>
          </p:cNvSpPr>
          <p:nvPr/>
        </p:nvSpPr>
        <p:spPr bwMode="auto">
          <a:xfrm>
            <a:off x="7308664" y="513629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27" name="Oval 326"/>
          <p:cNvSpPr>
            <a:spLocks noChangeAspect="1"/>
          </p:cNvSpPr>
          <p:nvPr/>
        </p:nvSpPr>
        <p:spPr bwMode="auto">
          <a:xfrm>
            <a:off x="7164648" y="5136292"/>
            <a:ext cx="108000" cy="1080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3" name="Oval 332"/>
          <p:cNvSpPr>
            <a:spLocks noChangeAspect="1"/>
          </p:cNvSpPr>
          <p:nvPr/>
        </p:nvSpPr>
        <p:spPr bwMode="auto">
          <a:xfrm>
            <a:off x="5724488" y="319207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34" name="Oval 333"/>
          <p:cNvSpPr>
            <a:spLocks noChangeAspect="1"/>
          </p:cNvSpPr>
          <p:nvPr/>
        </p:nvSpPr>
        <p:spPr bwMode="auto">
          <a:xfrm>
            <a:off x="7812720" y="3192076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41" name="Oval 340"/>
          <p:cNvSpPr>
            <a:spLocks noChangeAspect="1"/>
          </p:cNvSpPr>
          <p:nvPr/>
        </p:nvSpPr>
        <p:spPr bwMode="auto">
          <a:xfrm>
            <a:off x="6012520" y="312006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42" name="Oval 341"/>
          <p:cNvSpPr>
            <a:spLocks noChangeAspect="1"/>
          </p:cNvSpPr>
          <p:nvPr/>
        </p:nvSpPr>
        <p:spPr bwMode="auto">
          <a:xfrm>
            <a:off x="7308664" y="304806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cxnSp>
        <p:nvCxnSpPr>
          <p:cNvPr id="344" name="Straight Arrow Connector 343"/>
          <p:cNvCxnSpPr/>
          <p:nvPr/>
        </p:nvCxnSpPr>
        <p:spPr bwMode="auto">
          <a:xfrm flipV="1">
            <a:off x="5148424" y="2111956"/>
            <a:ext cx="0" cy="3240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345" name="Straight Arrow Connector 344"/>
          <p:cNvCxnSpPr/>
          <p:nvPr/>
        </p:nvCxnSpPr>
        <p:spPr bwMode="auto">
          <a:xfrm flipV="1">
            <a:off x="5148424" y="5352316"/>
            <a:ext cx="32400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346" name="TextBox 345"/>
          <p:cNvSpPr txBox="1"/>
          <p:nvPr/>
        </p:nvSpPr>
        <p:spPr>
          <a:xfrm>
            <a:off x="4788024" y="213344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18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pt-PT" sz="18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8028384" y="528030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pt-PT" sz="1800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pt-PT" sz="18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" name="Oval 347"/>
          <p:cNvSpPr>
            <a:spLocks noChangeAspect="1"/>
          </p:cNvSpPr>
          <p:nvPr/>
        </p:nvSpPr>
        <p:spPr bwMode="auto">
          <a:xfrm>
            <a:off x="5247704" y="2823652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49" name="Oval 348"/>
          <p:cNvSpPr>
            <a:spLocks noChangeAspect="1"/>
          </p:cNvSpPr>
          <p:nvPr/>
        </p:nvSpPr>
        <p:spPr bwMode="auto">
          <a:xfrm>
            <a:off x="5256088" y="2616012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0" name="Oval 349"/>
          <p:cNvSpPr>
            <a:spLocks noChangeAspect="1"/>
          </p:cNvSpPr>
          <p:nvPr/>
        </p:nvSpPr>
        <p:spPr bwMode="auto">
          <a:xfrm>
            <a:off x="5247704" y="303967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1" name="Oval 350"/>
          <p:cNvSpPr>
            <a:spLocks noChangeAspect="1"/>
          </p:cNvSpPr>
          <p:nvPr/>
        </p:nvSpPr>
        <p:spPr bwMode="auto">
          <a:xfrm>
            <a:off x="5211688" y="3219708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2" name="Oval 351"/>
          <p:cNvSpPr>
            <a:spLocks noChangeAspect="1"/>
          </p:cNvSpPr>
          <p:nvPr/>
        </p:nvSpPr>
        <p:spPr bwMode="auto">
          <a:xfrm>
            <a:off x="5580112" y="243600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3" name="Oval 352"/>
          <p:cNvSpPr>
            <a:spLocks noChangeAspect="1"/>
          </p:cNvSpPr>
          <p:nvPr/>
        </p:nvSpPr>
        <p:spPr bwMode="auto">
          <a:xfrm>
            <a:off x="5292080" y="243600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4" name="Oval 353"/>
          <p:cNvSpPr>
            <a:spLocks noChangeAspect="1"/>
          </p:cNvSpPr>
          <p:nvPr/>
        </p:nvSpPr>
        <p:spPr bwMode="auto">
          <a:xfrm>
            <a:off x="5884912" y="2436004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5" name="Oval 354"/>
          <p:cNvSpPr>
            <a:spLocks noChangeAspect="1"/>
          </p:cNvSpPr>
          <p:nvPr/>
        </p:nvSpPr>
        <p:spPr bwMode="auto">
          <a:xfrm>
            <a:off x="6084168" y="2363996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356" name="Oval 355"/>
          <p:cNvSpPr>
            <a:spLocks noChangeAspect="1"/>
          </p:cNvSpPr>
          <p:nvPr/>
        </p:nvSpPr>
        <p:spPr bwMode="auto">
          <a:xfrm>
            <a:off x="6200552" y="2508012"/>
            <a:ext cx="108000" cy="108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28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Backpropagation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Constituído por duas fases: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propagação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actualização dos pesos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Inputs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propagam-se para a frente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pelas camadas da rede até à camada de output;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Output observado é comparado com o esperado usando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custo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obtendo o erro;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Erro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propaga-se para trás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pelas camadas da rede desde o output até que todos os neurónios têm um erro associado;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Esse erro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actualiza os pesos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 cada neurónio minimizando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custo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79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6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Algoritmo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Backpropagation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cxnSp>
        <p:nvCxnSpPr>
          <p:cNvPr id="4" name="Conexão recta unidireccional 3"/>
          <p:cNvCxnSpPr/>
          <p:nvPr/>
        </p:nvCxnSpPr>
        <p:spPr bwMode="auto">
          <a:xfrm flipV="1">
            <a:off x="3339356" y="3655696"/>
            <a:ext cx="540000" cy="612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CaixaDeTexto 6"/>
          <p:cNvSpPr txBox="1"/>
          <p:nvPr/>
        </p:nvSpPr>
        <p:spPr>
          <a:xfrm>
            <a:off x="540000" y="4077072"/>
            <a:ext cx="806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44725" indent="-2244725"/>
            <a:r>
              <a:rPr lang="pt-PT" sz="2000" b="1" dirty="0" smtClean="0">
                <a:solidFill>
                  <a:schemeClr val="accent2"/>
                </a:solidFill>
                <a:latin typeface="Humnst777 BT"/>
              </a:rPr>
              <a:t>taxa de aprendizagem</a:t>
            </a:r>
          </a:p>
          <a:p>
            <a:pPr>
              <a:buFontTx/>
              <a:buChar char="-"/>
            </a:pPr>
            <a:r>
              <a:rPr lang="pt-PT" sz="2000" b="1" dirty="0" smtClean="0">
                <a:solidFill>
                  <a:srgbClr val="003E6C"/>
                </a:solidFill>
                <a:latin typeface="Humnst777 BT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Define a magnitude do ajuste feito no valor de cada peso;</a:t>
            </a:r>
          </a:p>
          <a:p>
            <a:pPr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 A  magnitude define a velocidade de convergência da rede.</a:t>
            </a:r>
          </a:p>
        </p:txBody>
      </p:sp>
      <p:graphicFrame>
        <p:nvGraphicFramePr>
          <p:cNvPr id="2085891" name="Object 6"/>
          <p:cNvGraphicFramePr>
            <a:graphicFrameLocks noChangeAspect="1"/>
          </p:cNvGraphicFramePr>
          <p:nvPr/>
        </p:nvGraphicFramePr>
        <p:xfrm>
          <a:off x="2627784" y="2379663"/>
          <a:ext cx="3803650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298" name="Equation" r:id="rId3" imgW="2184120" imgH="228600" progId="Equation.3">
                  <p:embed/>
                </p:oleObj>
              </mc:Choice>
              <mc:Fallback>
                <p:oleObj name="Equation" r:id="rId3" imgW="2184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2379663"/>
                        <a:ext cx="3803650" cy="40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5892" name="Object 6"/>
          <p:cNvGraphicFramePr>
            <a:graphicFrameLocks noChangeAspect="1"/>
          </p:cNvGraphicFramePr>
          <p:nvPr/>
        </p:nvGraphicFramePr>
        <p:xfrm>
          <a:off x="1983705" y="3356992"/>
          <a:ext cx="51085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299" name="Equation" r:id="rId5" imgW="2933640" imgH="228600" progId="Equation.3">
                  <p:embed/>
                </p:oleObj>
              </mc:Choice>
              <mc:Fallback>
                <p:oleObj name="Equation" r:id="rId5" imgW="2933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3705" y="3356992"/>
                        <a:ext cx="5108575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Conexão recta unidireccional 3"/>
          <p:cNvCxnSpPr>
            <a:stCxn id="21" idx="1"/>
            <a:endCxn id="24" idx="2"/>
          </p:cNvCxnSpPr>
          <p:nvPr/>
        </p:nvCxnSpPr>
        <p:spPr bwMode="auto">
          <a:xfrm flipH="1" flipV="1">
            <a:off x="5529089" y="2744889"/>
            <a:ext cx="1491183" cy="48405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CaixaDeTexto 6"/>
          <p:cNvSpPr txBox="1"/>
          <p:nvPr/>
        </p:nvSpPr>
        <p:spPr>
          <a:xfrm>
            <a:off x="7020272" y="3028890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smtClean="0">
                <a:solidFill>
                  <a:schemeClr val="accent2"/>
                </a:solidFill>
                <a:latin typeface="Humnst777 BT"/>
              </a:rPr>
              <a:t>função-custo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4737001" y="2420889"/>
            <a:ext cx="1584176" cy="324000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6000" b="0" i="0" u="none" strike="noStrike" cap="none" normalizeH="0" baseline="0" smtClean="0">
              <a:ln>
                <a:noFill/>
              </a:ln>
              <a:solidFill>
                <a:srgbClr val="CC0000"/>
              </a:solidFill>
              <a:effectLst/>
              <a:latin typeface="Humanst521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80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77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9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1.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Inputs e outputs devem ter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valores entre 0 e 1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2.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Número de neurónios das camadas escondidas influenciam o ajustamento do modelo aos dados:</a:t>
            </a:r>
          </a:p>
          <a:p>
            <a:pPr lvl="1"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número reduzido pode levar a um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sub-ajustamento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lvl="1"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número elevado pode levar a um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sobre-ajustamento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3.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Taxa de aprendizagem influencia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convergência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</a:t>
            </a:r>
          </a:p>
          <a:p>
            <a:pPr lvl="1"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taxa reduzida pode levar a longos tempos de aprendizagem;</a:t>
            </a:r>
          </a:p>
          <a:p>
            <a:pPr lvl="1"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taxa elevada pode levar a perda de precisão;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4.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Pesos iniciais influenciam 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local de convergência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Algoritmo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Backpropagation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: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Dificuldades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81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45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1.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Transformação dos dados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(e.g.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minmax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para atributos contínuos, variáveis indicadores 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dummy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para atributos categóricos);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2.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Utilizar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avaliação de modelos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definir a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arquitectura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 rede;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3.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Taxa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aprendizagem dinâmica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(e.g. começar elevada e reduzir progressivamente);</a:t>
            </a:r>
          </a:p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4.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Treinar a rede várias vezes utilizando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diferentes valores iniciais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os pesos.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Algoritmo </a:t>
            </a:r>
            <a:r>
              <a:rPr lang="pt-PT" sz="2800" i="1" dirty="0" err="1">
                <a:solidFill>
                  <a:schemeClr val="bg2"/>
                </a:solidFill>
                <a:latin typeface="Humnst777 BT" pitchFamily="34" charset="0"/>
              </a:rPr>
              <a:t>Backpropagation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:</a:t>
            </a:r>
            <a:r>
              <a:rPr lang="pt-PT" sz="2800" i="1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Estratégias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82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55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Grande capacidade para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generalizar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tolerante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ruído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dados em falta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Ajusta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modelos complexos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sem tratamento analítico. </a:t>
            </a: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Parâmetros do modelo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difícil interpretação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blackbox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Resultados dependem da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arquitectura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da rede (i.e.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pouco robustos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Número de neurónios pode levar a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sobre-ajustamento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do modelo.</a:t>
            </a:r>
          </a:p>
        </p:txBody>
      </p:sp>
      <p:sp>
        <p:nvSpPr>
          <p:cNvPr id="21509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1511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Vantagens e Desvantagens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83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59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2699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40320" y="2008659"/>
            <a:ext cx="82081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1.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Considere o seguinte conjunto de dados e o </a:t>
            </a:r>
            <a:r>
              <a:rPr lang="pt-PT" sz="2000" i="1" dirty="0" err="1" smtClean="0">
                <a:solidFill>
                  <a:schemeClr val="tx1"/>
                </a:solidFill>
                <a:latin typeface="Humnst777 BT" pitchFamily="34" charset="0"/>
              </a:rPr>
              <a:t>perceptron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: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490267"/>
              </p:ext>
            </p:extLst>
          </p:nvPr>
        </p:nvGraphicFramePr>
        <p:xfrm>
          <a:off x="899592" y="2492896"/>
          <a:ext cx="2088231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077"/>
                <a:gridCol w="696077"/>
                <a:gridCol w="6960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˄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50" name="Text Box 13"/>
          <p:cNvSpPr txBox="1">
            <a:spLocks noChangeArrowheads="1"/>
          </p:cNvSpPr>
          <p:nvPr/>
        </p:nvSpPr>
        <p:spPr bwMode="auto">
          <a:xfrm>
            <a:off x="540320" y="4581128"/>
            <a:ext cx="82081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Utilizando a taxa de aprendizagem </a:t>
            </a:r>
            <a:r>
              <a:rPr lang="el-GR" sz="2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η</a:t>
            </a:r>
            <a:r>
              <a:rPr lang="pt-PT" sz="2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= 0.25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 a função de activação,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51" name="Text Box 13"/>
          <p:cNvSpPr txBox="1">
            <a:spLocks noChangeArrowheads="1"/>
          </p:cNvSpPr>
          <p:nvPr/>
        </p:nvSpPr>
        <p:spPr bwMode="auto">
          <a:xfrm>
            <a:off x="540320" y="5661248"/>
            <a:ext cx="82081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descreva uma iteração do algoritmo. O algoritmo convergiu?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5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84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79912" y="2420888"/>
            <a:ext cx="4298722" cy="2083301"/>
            <a:chOff x="3779912" y="2420888"/>
            <a:chExt cx="4298722" cy="2083301"/>
          </a:xfrm>
        </p:grpSpPr>
        <p:grpSp>
          <p:nvGrpSpPr>
            <p:cNvPr id="43" name="Group 42"/>
            <p:cNvGrpSpPr/>
            <p:nvPr/>
          </p:nvGrpSpPr>
          <p:grpSpPr>
            <a:xfrm>
              <a:off x="3779912" y="2420888"/>
              <a:ext cx="4298722" cy="2083301"/>
              <a:chOff x="3779912" y="3420497"/>
              <a:chExt cx="4298722" cy="2083301"/>
            </a:xfrm>
          </p:grpSpPr>
          <p:sp>
            <p:nvSpPr>
              <p:cNvPr id="18" name="Oval 17"/>
              <p:cNvSpPr/>
              <p:nvPr/>
            </p:nvSpPr>
            <p:spPr bwMode="auto">
              <a:xfrm>
                <a:off x="5292080" y="3939773"/>
                <a:ext cx="1584176" cy="1008112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6000" b="0" i="0" u="none" strike="noStrike" cap="none" normalizeH="0" baseline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 bwMode="auto">
              <a:xfrm>
                <a:off x="3779912" y="3420497"/>
                <a:ext cx="576064" cy="562630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0" name="Oval 19"/>
              <p:cNvSpPr/>
              <p:nvPr/>
            </p:nvSpPr>
            <p:spPr bwMode="auto">
              <a:xfrm>
                <a:off x="3779912" y="4162514"/>
                <a:ext cx="576064" cy="562630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21" name="Oval 20"/>
              <p:cNvSpPr/>
              <p:nvPr/>
            </p:nvSpPr>
            <p:spPr bwMode="auto">
              <a:xfrm>
                <a:off x="3779912" y="4941168"/>
                <a:ext cx="576064" cy="562630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7308304" y="4225451"/>
                <a:ext cx="770330" cy="436755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6000" b="0" i="0" u="none" strike="noStrike" cap="none" normalizeH="0" baseline="0" smtClean="0">
                  <a:ln>
                    <a:noFill/>
                  </a:ln>
                  <a:solidFill>
                    <a:srgbClr val="CC0000"/>
                  </a:solidFill>
                  <a:effectLst/>
                  <a:latin typeface="Humanst521 BT" pitchFamily="34" charset="0"/>
                </a:endParaRPr>
              </a:p>
            </p:txBody>
          </p:sp>
          <p:cxnSp>
            <p:nvCxnSpPr>
              <p:cNvPr id="24" name="Conexão recta unidireccional 21514"/>
              <p:cNvCxnSpPr>
                <a:stCxn id="19" idx="6"/>
                <a:endCxn id="18" idx="1"/>
              </p:cNvCxnSpPr>
              <p:nvPr/>
            </p:nvCxnSpPr>
            <p:spPr bwMode="auto">
              <a:xfrm>
                <a:off x="4355976" y="3701812"/>
                <a:ext cx="1168101" cy="385596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6" name="Conexão recta unidireccional 51"/>
              <p:cNvCxnSpPr>
                <a:stCxn id="20" idx="6"/>
                <a:endCxn id="18" idx="2"/>
              </p:cNvCxnSpPr>
              <p:nvPr/>
            </p:nvCxnSpPr>
            <p:spPr bwMode="auto">
              <a:xfrm>
                <a:off x="4355976" y="4443829"/>
                <a:ext cx="936104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9" name="Conexão recta unidireccional 63"/>
              <p:cNvCxnSpPr>
                <a:stCxn id="21" idx="6"/>
                <a:endCxn id="18" idx="3"/>
              </p:cNvCxnSpPr>
              <p:nvPr/>
            </p:nvCxnSpPr>
            <p:spPr bwMode="auto">
              <a:xfrm flipV="1">
                <a:off x="4355976" y="4800250"/>
                <a:ext cx="1168101" cy="422233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6" name="Conexão recta unidireccional 72"/>
              <p:cNvCxnSpPr>
                <a:stCxn id="18" idx="6"/>
                <a:endCxn id="22" idx="2"/>
              </p:cNvCxnSpPr>
              <p:nvPr/>
            </p:nvCxnSpPr>
            <p:spPr bwMode="auto">
              <a:xfrm>
                <a:off x="6876256" y="4443829"/>
                <a:ext cx="432048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53" name="Text Box 13"/>
            <p:cNvSpPr txBox="1">
              <a:spLocks noChangeArrowheads="1"/>
            </p:cNvSpPr>
            <p:nvPr/>
          </p:nvSpPr>
          <p:spPr bwMode="auto">
            <a:xfrm>
              <a:off x="4716016" y="2564904"/>
              <a:ext cx="64768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pt-PT" sz="2000" dirty="0" smtClean="0">
                  <a:solidFill>
                    <a:schemeClr val="tx1"/>
                  </a:solidFill>
                  <a:latin typeface="Humnst777 BT" pitchFamily="34" charset="0"/>
                </a:rPr>
                <a:t>-1.5</a:t>
              </a:r>
              <a:endParaRPr lang="pt-PT" sz="2000" dirty="0">
                <a:solidFill>
                  <a:schemeClr val="tx1"/>
                </a:solidFill>
                <a:latin typeface="Humnst777 BT" pitchFamily="34" charset="0"/>
              </a:endParaRPr>
            </a:p>
          </p:txBody>
        </p:sp>
        <p:sp>
          <p:nvSpPr>
            <p:cNvPr id="54" name="Text Box 13"/>
            <p:cNvSpPr txBox="1">
              <a:spLocks noChangeArrowheads="1"/>
            </p:cNvSpPr>
            <p:nvPr/>
          </p:nvSpPr>
          <p:spPr bwMode="auto">
            <a:xfrm>
              <a:off x="4788409" y="3604954"/>
              <a:ext cx="64768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pt-PT" sz="2000" dirty="0" smtClean="0">
                  <a:solidFill>
                    <a:schemeClr val="tx1"/>
                  </a:solidFill>
                  <a:latin typeface="Humnst777 BT" pitchFamily="34" charset="0"/>
                </a:rPr>
                <a:t>0.5</a:t>
              </a:r>
              <a:endParaRPr lang="pt-PT" sz="2000" dirty="0">
                <a:solidFill>
                  <a:schemeClr val="tx1"/>
                </a:solidFill>
                <a:latin typeface="Humnst777 BT" pitchFamily="34" charset="0"/>
              </a:endParaRPr>
            </a:p>
          </p:txBody>
        </p:sp>
        <p:sp>
          <p:nvSpPr>
            <p:cNvPr id="55" name="Text Box 13"/>
            <p:cNvSpPr txBox="1">
              <a:spLocks noChangeArrowheads="1"/>
            </p:cNvSpPr>
            <p:nvPr/>
          </p:nvSpPr>
          <p:spPr bwMode="auto">
            <a:xfrm>
              <a:off x="4572385" y="3100898"/>
              <a:ext cx="64768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pt-PT" sz="2000" dirty="0" smtClean="0">
                  <a:solidFill>
                    <a:schemeClr val="tx1"/>
                  </a:solidFill>
                  <a:latin typeface="Humnst777 BT" pitchFamily="34" charset="0"/>
                </a:rPr>
                <a:t>0.5</a:t>
              </a:r>
              <a:endParaRPr lang="pt-PT" sz="2000" dirty="0">
                <a:solidFill>
                  <a:schemeClr val="tx1"/>
                </a:solidFill>
                <a:latin typeface="Humnst777 BT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2431812" y="5009813"/>
                <a:ext cx="4207498" cy="596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pt-PT" sz="1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PT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pt-PT" sz="1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pt-PT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PT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pt-PT" sz="1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pt-PT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PT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eqArr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&amp;</m:t>
                              </m:r>
                              <m: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1,  </m:t>
                              </m:r>
                              <m:r>
                                <m:rPr>
                                  <m:nor/>
                                </m:rP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sse</m:t>
                              </m:r>
                              <m: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 </m:t>
                              </m:r>
                              <m: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&amp;</m:t>
                              </m:r>
                              <m: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  </m:t>
                              </m:r>
                              <m:r>
                                <m:rPr>
                                  <m:nor/>
                                </m:rP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.</m:t>
                              </m:r>
                              <m:r>
                                <m:rPr>
                                  <m:nor/>
                                </m:rP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PT" sz="18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12" y="5009813"/>
                <a:ext cx="4207498" cy="59644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18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62" name="Picture 2" descr="C:\Users\joao.lopes\Documents\Projects\2019\2019.08.13_formacao_DAA2019\images\rapidminer_7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52968"/>
            <a:ext cx="7077456" cy="42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err="1" smtClean="0">
                <a:solidFill>
                  <a:schemeClr val="bg2"/>
                </a:solidFill>
                <a:latin typeface="Humnst777 BT" pitchFamily="34" charset="0"/>
              </a:rPr>
              <a:t>RapidMiner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85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68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nnet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caret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NeuralNetTools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"../data/ripley-set.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csv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header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label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&lt;-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factor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label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levels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"0"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"1"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Create testing set by hold out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set.seed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12345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n_test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floor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sampindex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sample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:n,size=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n_test,replace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sampindex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,]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[-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sampindex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,]</a:t>
            </a: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Exercícios (no </a:t>
            </a:r>
            <a:r>
              <a:rPr lang="pt-PT" sz="2800" b="1" dirty="0" smtClean="0">
                <a:solidFill>
                  <a:schemeClr val="bg2"/>
                </a:solidFill>
                <a:latin typeface="Humnst777 BT" pitchFamily="34" charset="0"/>
              </a:rPr>
              <a:t>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86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6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628800"/>
            <a:ext cx="8064000" cy="44627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#Select settings for artificial neural network</a:t>
            </a:r>
          </a:p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nn_decay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0.3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weight decay </a:t>
            </a:r>
            <a:endParaRPr lang="en-US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500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maximum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iterations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grid1 &lt;-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expand.grid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,decay=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nn_decay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train1 &lt;-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label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~.,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design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#training set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maximum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iterations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tuneGrid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=grid1,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parameter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space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to explore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metric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Accuracy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metric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to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evaluate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models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method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nnet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,trace=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nn_size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train1$bestTune[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nodes in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hidden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layer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Perform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Neural Network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label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~.,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design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trainset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#training set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nn_size,decay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nn_decay,maxit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nn_maxit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87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47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1616020"/>
            <a:ext cx="8064000" cy="44627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Plot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summary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plotnet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mod,cex_val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0.7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,circle_cex=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olden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mod,bar_plot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testing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set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#can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raw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or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"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Confusion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Matrix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testset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[,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label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)],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#Error rate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*(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-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diag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)))/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conf_mat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err_rt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Redes </a:t>
            </a: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Neuronais Artificiais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88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47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Conceitos: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curse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of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dimensionality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preditivos</a:t>
            </a:r>
          </a:p>
        </p:txBody>
      </p:sp>
      <p:sp>
        <p:nvSpPr>
          <p:cNvPr id="72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4176016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+ variáveis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=&gt;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+ informação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                  =&gt;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+ espaço a explorar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99992" y="5760000"/>
            <a:ext cx="4104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smtClean="0">
                <a:solidFill>
                  <a:schemeClr val="tx1"/>
                </a:solidFill>
              </a:rPr>
              <a:t>Y. Bengio (2008) “CurseDimensionality.jpg”</a:t>
            </a:r>
            <a:endParaRPr lang="pt-PT" sz="1600" dirty="0">
              <a:solidFill>
                <a:schemeClr val="tx1"/>
              </a:solidFill>
            </a:endParaRPr>
          </a:p>
        </p:txBody>
      </p:sp>
      <p:pic>
        <p:nvPicPr>
          <p:cNvPr id="2176002" name="Picture 2" descr="C:\Users\joao.lopes\Documents\Projects\2017.06.21_IDM2017\images\CurseDimensional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87141" y="2315686"/>
            <a:ext cx="3473291" cy="3417570"/>
          </a:xfrm>
          <a:prstGeom prst="rect">
            <a:avLst/>
          </a:prstGeom>
          <a:noFill/>
        </p:spPr>
      </p:pic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Algoritmos de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optimização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que se baseiam na construção de um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hiperplano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 óptimo (ou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conjunto de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hiperplanos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com o objetivo de separar as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classes de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dados com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a maior </a:t>
            </a:r>
            <a:r>
              <a:rPr lang="pt-PT" sz="2000" dirty="0">
                <a:solidFill>
                  <a:schemeClr val="accent2"/>
                </a:solidFill>
                <a:latin typeface="Humnst777 BT" pitchFamily="34" charset="0"/>
              </a:rPr>
              <a:t>margem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possível; 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É utilizado para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categorizações lineares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mas também permite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classificações não-lineares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(utilizando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funções 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kernel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Tanto permite modelos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supervisionados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(usando conjuntos de testes) como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não-supervisionados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(formando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clusters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naturais);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Pode ser usado em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classificação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ou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regressão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</p:txBody>
      </p:sp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53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Enquadramento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89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20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5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Em termos geométricos pode ser visto como a procura de um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hiperplano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que separa um atributo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categórico binário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A separação completa (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hard-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margin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 só é possível se o conjunto de treino for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linearmente separável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Escolhe, de entre um número infinito de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hiperplanos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aquele que faz 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separação máxima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das duas classes;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No caso de não haver separação linear pode-se usar uma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função de custo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ainda assim se encontrar a separação incompleta máxima (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soft-</a:t>
            </a:r>
            <a:r>
              <a:rPr lang="pt-PT" sz="2000" dirty="0" err="1" smtClean="0">
                <a:solidFill>
                  <a:schemeClr val="accent2"/>
                </a:solidFill>
                <a:latin typeface="Humnst777 BT" pitchFamily="34" charset="0"/>
              </a:rPr>
              <a:t>margin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Tipicamente existe um único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máximo global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bem definindo.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253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Linear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Classifier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90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98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pic>
        <p:nvPicPr>
          <p:cNvPr id="20060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132856"/>
            <a:ext cx="4104456" cy="3536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1187624" y="5733256"/>
            <a:ext cx="48133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Figura 3.31 de Torga L. “Data 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Minig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with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R”  (2017)</a:t>
            </a:r>
            <a:endParaRPr lang="en-US" sz="1600" dirty="0">
              <a:latin typeface="Humnst777 BT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5724128" y="3284984"/>
            <a:ext cx="360040" cy="0"/>
          </a:xfrm>
          <a:prstGeom prst="straightConnector1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5724128" y="2780928"/>
            <a:ext cx="360040" cy="0"/>
          </a:xfrm>
          <a:prstGeom prst="straightConnector1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5724128" y="3789040"/>
            <a:ext cx="360040" cy="0"/>
          </a:xfrm>
          <a:prstGeom prst="straightConnector1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19" name="Rectangle 18"/>
          <p:cNvSpPr/>
          <p:nvPr/>
        </p:nvSpPr>
        <p:spPr>
          <a:xfrm>
            <a:off x="6300192" y="2564904"/>
            <a:ext cx="1140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hiperplano</a:t>
            </a:r>
            <a:endParaRPr lang="en-US" sz="1600" dirty="0">
              <a:latin typeface="Humnst777 B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0192" y="3573016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vectores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de suporte</a:t>
            </a:r>
            <a:endParaRPr lang="en-US" sz="1600" dirty="0">
              <a:latin typeface="Humnst777 B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00192" y="3090446"/>
            <a:ext cx="9380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margem</a:t>
            </a:r>
            <a:endParaRPr lang="en-US" sz="1600" dirty="0">
              <a:latin typeface="Humnst777 BT"/>
            </a:endParaRPr>
          </a:p>
        </p:txBody>
      </p:sp>
      <p:sp>
        <p:nvSpPr>
          <p:cNvPr id="22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3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Linear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Classifier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91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61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8117" name="Picture 5" descr="C:\Users\joao.lopes\Documents\Projects\2019\2019.08.13_formacao_DAA2019\images\svm_1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16832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Linear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Classifier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92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000" y="5877272"/>
            <a:ext cx="813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solidFill>
                  <a:schemeClr val="tx1"/>
                </a:solidFill>
              </a:rPr>
              <a:t>*https://</a:t>
            </a:r>
            <a:r>
              <a:rPr lang="pt-PT" sz="1400" dirty="0" smtClean="0">
                <a:solidFill>
                  <a:schemeClr val="tx1"/>
                </a:solidFill>
              </a:rPr>
              <a:t>www.datacamp.com/community/tutorials/support-vector-machines-r (acedido em 04-12-2019)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787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212" name="Picture 4" descr="C:\Users\joao.lopes\Documents\Projects\2019\2019.08.13_formacao_DAA2019\images\svm_2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16832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93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000" y="5877272"/>
            <a:ext cx="813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solidFill>
                  <a:schemeClr val="tx1"/>
                </a:solidFill>
              </a:rPr>
              <a:t>*https://</a:t>
            </a:r>
            <a:r>
              <a:rPr lang="pt-PT" sz="1400" dirty="0" smtClean="0">
                <a:solidFill>
                  <a:schemeClr val="tx1"/>
                </a:solidFill>
              </a:rPr>
              <a:t>www.datacamp.com/community/tutorials/support-vector-machines-r (acedido em 04-12-2019)</a:t>
            </a:r>
            <a:endParaRPr lang="en-US" sz="1400" dirty="0"/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Linear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Classifier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54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Na maioria dos problemas reais não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é possível separar as classes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linearmente;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Usa-se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funções de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kernel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para definir fronteiras locais (e.g.  Gaussiano,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Epanechnikov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Polinomial, Radial)</a:t>
            </a:r>
          </a:p>
        </p:txBody>
      </p:sp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091014" name="Picture 6" descr="C:\Users\joao.lopes\Downloads\Kernel_Machine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3705572"/>
            <a:ext cx="4762500" cy="2171700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4670612" y="5898758"/>
            <a:ext cx="37898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Alisneaky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 (2011) “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Kernel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600" dirty="0" err="1" smtClean="0">
                <a:solidFill>
                  <a:schemeClr val="tx1"/>
                </a:solidFill>
                <a:latin typeface="Humnst777 BT"/>
              </a:rPr>
              <a:t>Machine.png</a:t>
            </a:r>
            <a:r>
              <a:rPr lang="pt-PT" sz="1600" dirty="0" smtClean="0">
                <a:solidFill>
                  <a:schemeClr val="tx1"/>
                </a:solidFill>
                <a:latin typeface="Humnst777 BT"/>
              </a:rPr>
              <a:t>”</a:t>
            </a:r>
            <a:endParaRPr lang="en-US" sz="1600" dirty="0">
              <a:latin typeface="Humnst777 BT"/>
            </a:endParaRPr>
          </a:p>
        </p:txBody>
      </p:sp>
      <p:pic>
        <p:nvPicPr>
          <p:cNvPr id="2162690" name="Picture 2" descr="C:\Users\joao.lopes\Documents\Projects\2017.06.21_IDM2017\images\pic_decisiontree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717032"/>
            <a:ext cx="1920240" cy="1645920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611560" y="5373216"/>
            <a:ext cx="2063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600" dirty="0" err="1" smtClean="0">
                <a:solidFill>
                  <a:srgbClr val="FF0000"/>
                </a:solidFill>
                <a:latin typeface="Humnst777 BT"/>
              </a:rPr>
              <a:t>epanechnikov</a:t>
            </a:r>
            <a:r>
              <a:rPr lang="pt-PT" sz="1600" dirty="0" smtClean="0">
                <a:solidFill>
                  <a:srgbClr val="FF0000"/>
                </a:solidFill>
                <a:latin typeface="Humnst777 BT"/>
              </a:rPr>
              <a:t> </a:t>
            </a:r>
            <a:r>
              <a:rPr lang="pt-PT" sz="1600" dirty="0" err="1" smtClean="0">
                <a:solidFill>
                  <a:srgbClr val="FF0000"/>
                </a:solidFill>
                <a:latin typeface="Humnst777 BT"/>
              </a:rPr>
              <a:t>kernel</a:t>
            </a:r>
            <a:endParaRPr lang="en-US" sz="1600" dirty="0">
              <a:solidFill>
                <a:srgbClr val="FF0000"/>
              </a:solidFill>
              <a:latin typeface="Humnst777 BT"/>
            </a:endParaRPr>
          </a:p>
        </p:txBody>
      </p:sp>
      <p:sp>
        <p:nvSpPr>
          <p:cNvPr id="1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Non-Linear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Classifier</a:t>
            </a:r>
            <a:endParaRPr lang="pt-PT" sz="2800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94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4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3236" name="Picture 4" descr="C:\Users\joao.lopes\Documents\Projects\2019\2019.08.13_formacao_DAA2019\images\svm_3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491" y="1916832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Non-linear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Classifier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95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000" y="5877272"/>
            <a:ext cx="813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solidFill>
                  <a:schemeClr val="tx1"/>
                </a:solidFill>
              </a:rPr>
              <a:t>*https://</a:t>
            </a:r>
            <a:r>
              <a:rPr lang="pt-PT" sz="1400" dirty="0" smtClean="0">
                <a:solidFill>
                  <a:schemeClr val="tx1"/>
                </a:solidFill>
              </a:rPr>
              <a:t>www.datacamp.com/community/tutorials/support-vector-machines-r (acedido em 04-12-2019)</a:t>
            </a:r>
            <a:endParaRPr lang="en-US" sz="1400" dirty="0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876382" y="2160000"/>
            <a:ext cx="1943768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b="1" dirty="0" err="1" smtClean="0">
                <a:solidFill>
                  <a:schemeClr val="tx1"/>
                </a:solidFill>
                <a:latin typeface="Humnst777 BT" pitchFamily="34" charset="0"/>
              </a:rPr>
              <a:t>hiper-plano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:</a:t>
            </a:r>
          </a:p>
          <a:p>
            <a:pPr algn="just"/>
            <a:r>
              <a:rPr lang="pt-PT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PT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PT" sz="20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PT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PT" sz="20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pt-PT" sz="2000" baseline="-25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5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9140" name="Picture 4" descr="C:\Users\joao.lopes\Documents\Projects\2019\2019.08.13_formacao_DAA2019\images\svm_4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03648"/>
            <a:ext cx="7315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96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000" y="5877272"/>
            <a:ext cx="813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solidFill>
                  <a:schemeClr val="tx1"/>
                </a:solidFill>
              </a:rPr>
              <a:t>*https://</a:t>
            </a:r>
            <a:r>
              <a:rPr lang="pt-PT" sz="1400" dirty="0" smtClean="0">
                <a:solidFill>
                  <a:schemeClr val="tx1"/>
                </a:solidFill>
              </a:rPr>
              <a:t>www.datacamp.com/community/tutorials/support-vector-machines-r (acedido em 04-12-2019)</a:t>
            </a:r>
            <a:endParaRPr lang="en-US" sz="1400" dirty="0"/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Non-linear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Classifier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0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64" name="Picture 4" descr="C:\Users\joao.lopes\Documents\Projects\2019\2019.08.13_formacao_DAA2019\images\svm_5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11363"/>
            <a:ext cx="7315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97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000" y="5877272"/>
            <a:ext cx="813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solidFill>
                  <a:schemeClr val="tx1"/>
                </a:solidFill>
              </a:rPr>
              <a:t>*https://</a:t>
            </a:r>
            <a:r>
              <a:rPr lang="pt-PT" sz="1400" dirty="0" smtClean="0">
                <a:solidFill>
                  <a:schemeClr val="tx1"/>
                </a:solidFill>
              </a:rPr>
              <a:t>www.datacamp.com/community/tutorials/support-vector-machines-r (acedido em 04-12-2019)</a:t>
            </a:r>
            <a:endParaRPr lang="en-US" sz="1400" dirty="0"/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Non-linear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Classifier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86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1188" name="Picture 4" descr="C:\Users\joao.lopes\Documents\Projects\2019\2019.08.13_formacao_DAA2019\images\svm_6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16832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Support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Vector</a:t>
            </a:r>
            <a:r>
              <a:rPr lang="pt-PT" sz="3800" i="1" dirty="0" smtClean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3800" i="1" dirty="0" err="1" smtClean="0">
                <a:solidFill>
                  <a:schemeClr val="bg2"/>
                </a:solidFill>
                <a:latin typeface="Humnst777 BT" pitchFamily="34" charset="0"/>
              </a:rPr>
              <a:t>Machine</a:t>
            </a:r>
            <a:endParaRPr lang="pt-PT" sz="3800" i="1" dirty="0" smtClean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98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000" y="5877272"/>
            <a:ext cx="8130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solidFill>
                  <a:schemeClr val="tx1"/>
                </a:solidFill>
              </a:rPr>
              <a:t>*https://</a:t>
            </a:r>
            <a:r>
              <a:rPr lang="pt-PT" sz="1400" dirty="0" smtClean="0">
                <a:solidFill>
                  <a:schemeClr val="tx1"/>
                </a:solidFill>
              </a:rPr>
              <a:t>www.datacamp.com/community/tutorials/support-vector-machines-r (acedido em 04-12-2019)</a:t>
            </a:r>
            <a:endParaRPr lang="en-US" sz="1400" dirty="0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876382" y="2160000"/>
            <a:ext cx="1943768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b="1" dirty="0" err="1" smtClean="0">
                <a:solidFill>
                  <a:schemeClr val="tx1"/>
                </a:solidFill>
                <a:latin typeface="Humnst777 BT" pitchFamily="34" charset="0"/>
              </a:rPr>
              <a:t>hiper-plano</a:t>
            </a:r>
            <a:r>
              <a:rPr lang="pt-PT" sz="2000" b="1" dirty="0" smtClean="0">
                <a:solidFill>
                  <a:schemeClr val="tx1"/>
                </a:solidFill>
                <a:latin typeface="Humnst777 BT" pitchFamily="34" charset="0"/>
              </a:rPr>
              <a:t>:</a:t>
            </a:r>
          </a:p>
          <a:p>
            <a:pPr algn="just"/>
            <a:r>
              <a:rPr lang="pt-PT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PT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PT" sz="20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PT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pt-PT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PT" sz="20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pt-PT" sz="2000" baseline="-25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Exemplo </a:t>
            </a:r>
            <a:r>
              <a:rPr lang="pt-PT" sz="2800" i="1" dirty="0" smtClean="0">
                <a:solidFill>
                  <a:schemeClr val="bg2"/>
                </a:solidFill>
                <a:latin typeface="Humnst777 BT" pitchFamily="34" charset="0"/>
              </a:rPr>
              <a:t>Non-linear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 SVM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Classifier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*</a:t>
            </a:r>
            <a:endParaRPr lang="pt-PT" sz="2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56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6000" b="0" i="0" u="none" strike="noStrike" cap="none" normalizeH="0" baseline="0" smtClean="0">
            <a:ln>
              <a:noFill/>
            </a:ln>
            <a:solidFill>
              <a:srgbClr val="CC0000"/>
            </a:solidFill>
            <a:effectLst/>
            <a:latin typeface="Humanst521 BT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58373</TotalTime>
  <Words>8839</Words>
  <Application>Microsoft Office PowerPoint</Application>
  <PresentationFormat>On-screen Show (4:3)</PresentationFormat>
  <Paragraphs>2021</Paragraphs>
  <Slides>161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161</vt:i4>
      </vt:variant>
    </vt:vector>
  </HeadingPairs>
  <TitlesOfParts>
    <vt:vector size="164" baseType="lpstr">
      <vt:lpstr>Default Design</vt:lpstr>
      <vt:lpstr>Equação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DPHCN</dc:creator>
  <cp:lastModifiedBy>João Sollari Lopes</cp:lastModifiedBy>
  <cp:revision>2857</cp:revision>
  <dcterms:created xsi:type="dcterms:W3CDTF">2004-01-14T16:14:16Z</dcterms:created>
  <dcterms:modified xsi:type="dcterms:W3CDTF">2020-01-16T16:37:17Z</dcterms:modified>
</cp:coreProperties>
</file>